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embeddedFontLst>
    <p:embeddedFont>
      <p:font typeface="Proxima Nova"/>
      <p:regular r:id="rId65"/>
      <p:bold r:id="rId66"/>
      <p:italic r:id="rId67"/>
      <p:boldItalic r:id="rId68"/>
    </p:embeddedFont>
    <p:embeddedFont>
      <p:font typeface="Century Schoolbook"/>
      <p:regular r:id="rId69"/>
      <p:bold r:id="rId70"/>
      <p:italic r:id="rId71"/>
      <p:boldItalic r:id="rId72"/>
    </p:embeddedFont>
    <p:embeddedFont>
      <p:font typeface="Helvetica Neue"/>
      <p:regular r:id="rId73"/>
      <p:bold r:id="rId74"/>
      <p:italic r:id="rId75"/>
      <p:boldItalic r:id="rId76"/>
    </p:embeddedFont>
    <p:embeddedFont>
      <p:font typeface="Source Sans Pr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1" roundtripDataSignature="AMtx7mjbIYDTYQetetDALtBA5fVdLtd+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SansPro-boldItalic.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CenturySchoolbook-bold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SourceSansPro-regular.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SourceSansPro-italic.fntdata"/><Relationship Id="rId34" Type="http://schemas.openxmlformats.org/officeDocument/2006/relationships/slide" Target="slides/slide29.xml"/><Relationship Id="rId78" Type="http://schemas.openxmlformats.org/officeDocument/2006/relationships/font" Target="fonts/SourceSansPro-bold.fntdata"/><Relationship Id="rId71" Type="http://schemas.openxmlformats.org/officeDocument/2006/relationships/font" Target="fonts/CenturySchoolbook-italic.fntdata"/><Relationship Id="rId70" Type="http://schemas.openxmlformats.org/officeDocument/2006/relationships/font" Target="fonts/CenturySchoolbook-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roximaNova-bold.fntdata"/><Relationship Id="rId21" Type="http://schemas.openxmlformats.org/officeDocument/2006/relationships/slide" Target="slides/slide16.xml"/><Relationship Id="rId65" Type="http://schemas.openxmlformats.org/officeDocument/2006/relationships/font" Target="fonts/ProximaNova-regular.fntdata"/><Relationship Id="rId24" Type="http://schemas.openxmlformats.org/officeDocument/2006/relationships/slide" Target="slides/slide19.xml"/><Relationship Id="rId68" Type="http://schemas.openxmlformats.org/officeDocument/2006/relationships/font" Target="fonts/ProximaNova-boldItalic.fntdata"/><Relationship Id="rId23" Type="http://schemas.openxmlformats.org/officeDocument/2006/relationships/slide" Target="slides/slide18.xml"/><Relationship Id="rId67" Type="http://schemas.openxmlformats.org/officeDocument/2006/relationships/font" Target="fonts/ProximaNova-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enturySchoolbook-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2fe341eb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2fe341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2fe341eb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2fe341e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2fe341eb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2fe341e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2fe341eb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2fe341e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2fe341eb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2fe341eb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2fe341eb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2fe341e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2fe341eb5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2fe341e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2fe341eb5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2fe341e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2fe341eb5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2fe341e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2fe341eb5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2fe341e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4aa4eb16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4aa4eb1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4aa4eb162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4aa4eb16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4aa4eb16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4aa4eb16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4aa4eb162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4aa4eb16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4aa4eb16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4aa4eb16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4aa4eb16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4aa4eb1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4aa4eb162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4aa4eb16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4aa4eb162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4aa4eb16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4aa4eb162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4aa4eb16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4aa4eb162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4aa4eb16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4aa4eb162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4aa4eb16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4aa4eb162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4aa4eb16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4aa4eb162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4aa4eb16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4ec70d9e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4ec70d9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4d6adce6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4d6adce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343437"/>
        </a:solidFill>
      </p:bgPr>
    </p:bg>
    <p:spTree>
      <p:nvGrpSpPr>
        <p:cNvPr id="12" name="Shape 12"/>
        <p:cNvGrpSpPr/>
        <p:nvPr/>
      </p:nvGrpSpPr>
      <p:grpSpPr>
        <a:xfrm>
          <a:off x="0" y="0"/>
          <a:ext cx="0" cy="0"/>
          <a:chOff x="0" y="0"/>
          <a:chExt cx="0" cy="0"/>
        </a:xfrm>
      </p:grpSpPr>
      <p:sp>
        <p:nvSpPr>
          <p:cNvPr id="13" name="Google Shape;13;p38"/>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8"/>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5" name="Google Shape;15;p3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1pPr>
            <a:lvl2pPr indent="0" lvl="1"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2pPr>
            <a:lvl3pPr indent="0" lvl="2"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3pPr>
            <a:lvl4pPr indent="0" lvl="3"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4pPr>
            <a:lvl5pPr indent="0" lvl="4"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5pPr>
            <a:lvl6pPr indent="0" lvl="5"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6pPr>
            <a:lvl7pPr indent="0" lvl="6"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7pPr>
            <a:lvl8pPr indent="0" lvl="7"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8pPr>
            <a:lvl9pPr indent="0" lvl="8"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
        <p:nvSpPr>
          <p:cNvPr id="18" name="Google Shape;18;p38"/>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46"/>
          <p:cNvSpPr/>
          <p:nvPr/>
        </p:nvSpPr>
        <p:spPr>
          <a:xfrm>
            <a:off x="0" y="5105400"/>
            <a:ext cx="11292840" cy="175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6"/>
          <p:cNvSpPr txBox="1"/>
          <p:nvPr>
            <p:ph type="title"/>
          </p:nvPr>
        </p:nvSpPr>
        <p:spPr>
          <a:xfrm>
            <a:off x="914400" y="5257800"/>
            <a:ext cx="998220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Century Schoolbook"/>
              <a:buNone/>
              <a:defRPr b="0"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6"/>
          <p:cNvSpPr/>
          <p:nvPr>
            <p:ph idx="2" type="pic"/>
          </p:nvPr>
        </p:nvSpPr>
        <p:spPr>
          <a:xfrm>
            <a:off x="0" y="0"/>
            <a:ext cx="11292840" cy="5128923"/>
          </a:xfrm>
          <a:prstGeom prst="rect">
            <a:avLst/>
          </a:prstGeom>
          <a:solidFill>
            <a:schemeClr val="accent1"/>
          </a:solidFill>
          <a:ln>
            <a:noFill/>
          </a:ln>
        </p:spPr>
      </p:sp>
      <p:sp>
        <p:nvSpPr>
          <p:cNvPr id="82" name="Google Shape;82;p46"/>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1040"/>
              <a:buNone/>
              <a:defRPr sz="1300">
                <a:solidFill>
                  <a:srgbClr val="D8D8D8"/>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3" name="Google Shape;83;p4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47"/>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7"/>
          <p:cNvSpPr txBox="1"/>
          <p:nvPr>
            <p:ph idx="1" type="body"/>
          </p:nvPr>
        </p:nvSpPr>
        <p:spPr>
          <a:xfrm rot="5400000">
            <a:off x="3383884" y="-293211"/>
            <a:ext cx="4351337" cy="859536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89" name="Google Shape;89;p4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48"/>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48"/>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5" name="Google Shape;95;p4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9"/>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9"/>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29" name="Google Shape;29;p3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40"/>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0"/>
          <p:cNvSpPr txBox="1"/>
          <p:nvPr>
            <p:ph idx="1" type="body"/>
          </p:nvPr>
        </p:nvSpPr>
        <p:spPr>
          <a:xfrm>
            <a:off x="1261872"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35" name="Google Shape;35;p40"/>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6" name="Google Shape;36;p40"/>
          <p:cNvSpPr txBox="1"/>
          <p:nvPr>
            <p:ph idx="3" type="body"/>
          </p:nvPr>
        </p:nvSpPr>
        <p:spPr>
          <a:xfrm>
            <a:off x="6126480"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latin typeface="Century Schoolbook"/>
                <a:ea typeface="Century Schoolbook"/>
                <a:cs typeface="Century Schoolbook"/>
                <a:sym typeface="Century Schoolbook"/>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37" name="Google Shape;37;p40"/>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8" name="Google Shape;38;p4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343437"/>
        </a:solidFill>
      </p:bgPr>
    </p:bg>
    <p:spTree>
      <p:nvGrpSpPr>
        <p:cNvPr id="41" name="Shape 41"/>
        <p:cNvGrpSpPr/>
        <p:nvPr/>
      </p:nvGrpSpPr>
      <p:grpSpPr>
        <a:xfrm>
          <a:off x="0" y="0"/>
          <a:ext cx="0" cy="0"/>
          <a:chOff x="0" y="0"/>
          <a:chExt cx="0" cy="0"/>
        </a:xfrm>
      </p:grpSpPr>
      <p:sp>
        <p:nvSpPr>
          <p:cNvPr id="42" name="Google Shape;42;p37"/>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7"/>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44" name="Google Shape;44;p3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1pPr>
            <a:lvl2pPr indent="0" lvl="1"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2pPr>
            <a:lvl3pPr indent="0" lvl="2"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3pPr>
            <a:lvl4pPr indent="0" lvl="3"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4pPr>
            <a:lvl5pPr indent="0" lvl="4"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5pPr>
            <a:lvl6pPr indent="0" lvl="5"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6pPr>
            <a:lvl7pPr indent="0" lvl="6"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7pPr>
            <a:lvl8pPr indent="0" lvl="7"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8pPr>
            <a:lvl9pPr indent="0" lvl="8"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37"/>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41"/>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7200"/>
              <a:buFont typeface="Century Schoolbook"/>
              <a:buNone/>
              <a:defRPr b="0"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1"/>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400"/>
              </a:spcBef>
              <a:spcAft>
                <a:spcPts val="0"/>
              </a:spcAft>
              <a:buSzPts val="1760"/>
              <a:buNone/>
              <a:defRPr sz="2200">
                <a:solidFill>
                  <a:srgbClr val="595959"/>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51" name="Google Shape;51;p4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41"/>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42"/>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2"/>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8" name="Google Shape;58;p42"/>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9" name="Google Shape;59;p4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43"/>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4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45"/>
          <p:cNvSpPr txBox="1"/>
          <p:nvPr>
            <p:ph type="title"/>
          </p:nvPr>
        </p:nvSpPr>
        <p:spPr>
          <a:xfrm>
            <a:off x="841248" y="457200"/>
            <a:ext cx="3200400" cy="160019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Schoolbook"/>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5"/>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74" name="Google Shape;74;p45"/>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800"/>
              </a:spcBef>
              <a:spcAft>
                <a:spcPts val="0"/>
              </a:spcAft>
              <a:buSzPts val="1040"/>
              <a:buNone/>
              <a:defRPr sz="13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75" name="Google Shape;75;p4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36"/>
          <p:cNvSpPr/>
          <p:nvPr/>
        </p:nvSpPr>
        <p:spPr>
          <a:xfrm>
            <a:off x="11292840" y="0"/>
            <a:ext cx="914400" cy="6858000"/>
          </a:xfrm>
          <a:prstGeom prst="rect">
            <a:avLst/>
          </a:prstGeom>
          <a:solidFill>
            <a:srgbClr val="A7A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36"/>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entury Schoolbook"/>
              <a:buNone/>
              <a:defRPr b="0" i="0" sz="4400" u="none" cap="none" strike="noStrik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36"/>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lt1"/>
                </a:solidFill>
                <a:latin typeface="Century Schoolbook"/>
                <a:ea typeface="Century Schoolbook"/>
                <a:cs typeface="Century Schoolbook"/>
                <a:sym typeface="Century Schoolbook"/>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Century Schoolbook"/>
                <a:ea typeface="Century Schoolbook"/>
                <a:cs typeface="Century Schoolbook"/>
                <a:sym typeface="Century Schoolbook"/>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9pPr>
          </a:lstStyle>
          <a:p/>
        </p:txBody>
      </p:sp>
      <p:sp>
        <p:nvSpPr>
          <p:cNvPr id="9" name="Google Shape;9;p3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F6F5F4"/>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0" name="Google Shape;10;p3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F6F5F4"/>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1" name="Google Shape;11;p3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E6E4DF"/>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35"/>
          <p:cNvSpPr/>
          <p:nvPr/>
        </p:nvSpPr>
        <p:spPr>
          <a:xfrm>
            <a:off x="11292840" y="0"/>
            <a:ext cx="914400" cy="6858000"/>
          </a:xfrm>
          <a:prstGeom prst="rect">
            <a:avLst/>
          </a:prstGeom>
          <a:solidFill>
            <a:srgbClr val="34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5"/>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Schoolbook"/>
              <a:buNone/>
              <a:defRPr b="0" i="0" sz="4400" u="none" cap="none" strike="noStrik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35"/>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dk1"/>
                </a:solidFill>
                <a:latin typeface="Century Schoolbook"/>
                <a:ea typeface="Century Schoolbook"/>
                <a:cs typeface="Century Schoolbook"/>
                <a:sym typeface="Century Schoolbook"/>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262626"/>
                </a:solidFill>
                <a:latin typeface="Century Schoolbook"/>
                <a:ea typeface="Century Schoolbook"/>
                <a:cs typeface="Century Schoolbook"/>
                <a:sym typeface="Century Schoolbook"/>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9pPr>
          </a:lstStyle>
          <a:p/>
        </p:txBody>
      </p:sp>
      <p:sp>
        <p:nvSpPr>
          <p:cNvPr id="23" name="Google Shape;23;p3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DADADA"/>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4" name="Google Shape;24;p3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DADADA"/>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5" name="Google Shape;25;p3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8E8E93"/>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26.png"/><Relationship Id="rId8"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7.png"/><Relationship Id="rId7" Type="http://schemas.openxmlformats.org/officeDocument/2006/relationships/image" Target="../media/image37.png"/><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38.png"/><Relationship Id="rId7" Type="http://schemas.openxmlformats.org/officeDocument/2006/relationships/image" Target="../media/image65.png"/><Relationship Id="rId8"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16.png"/><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56.png"/><Relationship Id="rId5" Type="http://schemas.openxmlformats.org/officeDocument/2006/relationships/image" Target="../media/image57.jpg"/><Relationship Id="rId6" Type="http://schemas.openxmlformats.org/officeDocument/2006/relationships/image" Target="../media/image53.png"/><Relationship Id="rId7"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54.png"/><Relationship Id="rId5"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61.png"/><Relationship Id="rId5"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3.png"/><Relationship Id="rId4" Type="http://schemas.openxmlformats.org/officeDocument/2006/relationships/image" Target="../media/image78.png"/><Relationship Id="rId5"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72.png"/><Relationship Id="rId5"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84.png"/><Relationship Id="rId5"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71.jpg"/><Relationship Id="rId5"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6.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9.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0.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8.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4.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4.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4.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3.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7200"/>
              <a:buFont typeface="Century Schoolbook"/>
              <a:buNone/>
            </a:pPr>
            <a:r>
              <a:rPr lang="en-US"/>
              <a:t>Can Data Science Beat the Stock Market Game?</a:t>
            </a:r>
            <a:endParaRPr/>
          </a:p>
        </p:txBody>
      </p:sp>
      <p:sp>
        <p:nvSpPr>
          <p:cNvPr id="103" name="Google Shape;103;p1"/>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760"/>
              <a:buNone/>
            </a:pPr>
            <a:r>
              <a:rPr b="1" lang="en-US"/>
              <a:t>By:  </a:t>
            </a:r>
            <a:r>
              <a:rPr b="1" lang="en-US"/>
              <a:t>Gatlin Willis</a:t>
            </a:r>
            <a:endParaRPr b="1"/>
          </a:p>
          <a:p>
            <a:pPr indent="0" lvl="0" marL="0" rtl="0" algn="l">
              <a:lnSpc>
                <a:spcPct val="95000"/>
              </a:lnSpc>
              <a:spcBef>
                <a:spcPts val="0"/>
              </a:spcBef>
              <a:spcAft>
                <a:spcPts val="0"/>
              </a:spcAft>
              <a:buSzPts val="1760"/>
              <a:buNone/>
            </a:pPr>
            <a:r>
              <a:rPr b="1" lang="en-US"/>
              <a:t>        Johana Aleman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type="title"/>
          </p:nvPr>
        </p:nvSpPr>
        <p:spPr>
          <a:xfrm>
            <a:off x="1060975" y="365749"/>
            <a:ext cx="9692700" cy="1110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Stock Market Sectors Performance</a:t>
            </a:r>
            <a:endParaRPr/>
          </a:p>
        </p:txBody>
      </p:sp>
      <p:pic>
        <p:nvPicPr>
          <p:cNvPr id="176" name="Google Shape;176;p10"/>
          <p:cNvPicPr preferRelativeResize="0"/>
          <p:nvPr/>
        </p:nvPicPr>
        <p:blipFill>
          <a:blip r:embed="rId3">
            <a:alphaModFix/>
          </a:blip>
          <a:stretch>
            <a:fillRect/>
          </a:stretch>
        </p:blipFill>
        <p:spPr>
          <a:xfrm>
            <a:off x="672725" y="1345450"/>
            <a:ext cx="10469199" cy="536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Our Stock Picks</a:t>
            </a:r>
            <a:endParaRPr/>
          </a:p>
        </p:txBody>
      </p:sp>
      <p:sp>
        <p:nvSpPr>
          <p:cNvPr id="182" name="Google Shape;182;p1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440"/>
              <a:buChar char="•"/>
            </a:pPr>
            <a:r>
              <a:rPr lang="en-US"/>
              <a:t>Our Five Companies</a:t>
            </a:r>
            <a:endParaRPr/>
          </a:p>
          <a:p>
            <a:pPr indent="-182880" lvl="1" marL="457200" rtl="0" algn="l">
              <a:lnSpc>
                <a:spcPct val="90000"/>
              </a:lnSpc>
              <a:spcBef>
                <a:spcPts val="500"/>
              </a:spcBef>
              <a:spcAft>
                <a:spcPts val="0"/>
              </a:spcAft>
              <a:buSzPts val="1600"/>
              <a:buChar char="●"/>
            </a:pPr>
            <a:r>
              <a:rPr lang="en-US"/>
              <a:t>Apple</a:t>
            </a:r>
            <a:endParaRPr/>
          </a:p>
          <a:p>
            <a:pPr indent="-182880" lvl="1" marL="457200" rtl="0" algn="l">
              <a:lnSpc>
                <a:spcPct val="90000"/>
              </a:lnSpc>
              <a:spcBef>
                <a:spcPts val="600"/>
              </a:spcBef>
              <a:spcAft>
                <a:spcPts val="0"/>
              </a:spcAft>
              <a:buSzPts val="1600"/>
              <a:buChar char="●"/>
            </a:pPr>
            <a:r>
              <a:rPr lang="en-US"/>
              <a:t>Amazon</a:t>
            </a:r>
            <a:endParaRPr/>
          </a:p>
          <a:p>
            <a:pPr indent="-182880" lvl="1" marL="457200" rtl="0" algn="l">
              <a:lnSpc>
                <a:spcPct val="90000"/>
              </a:lnSpc>
              <a:spcBef>
                <a:spcPts val="600"/>
              </a:spcBef>
              <a:spcAft>
                <a:spcPts val="0"/>
              </a:spcAft>
              <a:buSzPts val="1600"/>
              <a:buChar char="●"/>
            </a:pPr>
            <a:r>
              <a:rPr lang="en-US"/>
              <a:t>Coca-Cola</a:t>
            </a:r>
            <a:endParaRPr/>
          </a:p>
          <a:p>
            <a:pPr indent="-182880" lvl="1" marL="457200" rtl="0" algn="l">
              <a:lnSpc>
                <a:spcPct val="90000"/>
              </a:lnSpc>
              <a:spcBef>
                <a:spcPts val="600"/>
              </a:spcBef>
              <a:spcAft>
                <a:spcPts val="0"/>
              </a:spcAft>
              <a:buSzPts val="1600"/>
              <a:buChar char="●"/>
            </a:pPr>
            <a:r>
              <a:rPr lang="en-US"/>
              <a:t>Alphabet, Inc. (Google)</a:t>
            </a:r>
            <a:endParaRPr/>
          </a:p>
          <a:p>
            <a:pPr indent="-182880" lvl="1" marL="457200" rtl="0" algn="l">
              <a:lnSpc>
                <a:spcPct val="90000"/>
              </a:lnSpc>
              <a:spcBef>
                <a:spcPts val="600"/>
              </a:spcBef>
              <a:spcAft>
                <a:spcPts val="0"/>
              </a:spcAft>
              <a:buSzPts val="1600"/>
              <a:buChar char="●"/>
            </a:pPr>
            <a:r>
              <a:rPr lang="en-US"/>
              <a:t>Ford</a:t>
            </a:r>
            <a:endParaRPr/>
          </a:p>
          <a:p>
            <a:pPr indent="-91440" lvl="0" marL="182880" rtl="0" algn="l">
              <a:lnSpc>
                <a:spcPct val="95000"/>
              </a:lnSpc>
              <a:spcBef>
                <a:spcPts val="1700"/>
              </a:spcBef>
              <a:spcAft>
                <a:spcPts val="0"/>
              </a:spcAft>
              <a:buSzPts val="1440"/>
              <a:buNone/>
            </a:pPr>
            <a:r>
              <a:t/>
            </a:r>
            <a:endParaRPr/>
          </a:p>
          <a:p>
            <a:pPr indent="-182880" lvl="0" marL="182880" rtl="0" algn="l">
              <a:lnSpc>
                <a:spcPct val="95000"/>
              </a:lnSpc>
              <a:spcBef>
                <a:spcPts val="1600"/>
              </a:spcBef>
              <a:spcAft>
                <a:spcPts val="0"/>
              </a:spcAft>
              <a:buSzPts val="1440"/>
              <a:buChar char="•"/>
            </a:pPr>
            <a:r>
              <a:rPr lang="en-US"/>
              <a:t>Observation: Compare these companies with their competitors and appropriate sector (ETF) based on Adjusted Closing Price (9/3/19-9/17/21)</a:t>
            </a:r>
            <a:endParaRPr/>
          </a:p>
          <a:p>
            <a:pPr indent="-91440" lvl="0" marL="182880" rtl="0" algn="l">
              <a:lnSpc>
                <a:spcPct val="95000"/>
              </a:lnSpc>
              <a:spcBef>
                <a:spcPts val="1600"/>
              </a:spcBef>
              <a:spcAft>
                <a:spcPts val="0"/>
              </a:spcAft>
              <a:buSzPts val="1440"/>
              <a:buNone/>
            </a:pPr>
            <a:r>
              <a:t/>
            </a:r>
            <a:endParaRPr/>
          </a:p>
          <a:p>
            <a:pPr indent="-182880" lvl="0" marL="182880" rtl="0" algn="l">
              <a:lnSpc>
                <a:spcPct val="95000"/>
              </a:lnSpc>
              <a:spcBef>
                <a:spcPts val="1600"/>
              </a:spcBef>
              <a:spcAft>
                <a:spcPts val="0"/>
              </a:spcAft>
              <a:buSzPts val="1440"/>
              <a:buChar char="•"/>
            </a:pPr>
            <a:r>
              <a:rPr lang="en-US"/>
              <a:t>Observation: Compare these companies with their competitors based on Rate of Return and Gains/Loses from 8/23/21 to 9/17/21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6" st="6"/>
                                            </p:txEl>
                                          </p:spTgt>
                                        </p:tgtEl>
                                        <p:attrNameLst>
                                          <p:attrName>style.visibility</p:attrName>
                                        </p:attrNameLst>
                                      </p:cBhvr>
                                      <p:to>
                                        <p:strVal val="visible"/>
                                      </p:to>
                                    </p:set>
                                    <p:animEffect filter="fade" transition="in">
                                      <p:cBhvr>
                                        <p:cTn dur="1000"/>
                                        <p:tgtEl>
                                          <p:spTgt spid="1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7" st="7"/>
                                            </p:txEl>
                                          </p:spTgt>
                                        </p:tgtEl>
                                        <p:attrNameLst>
                                          <p:attrName>style.visibility</p:attrName>
                                        </p:attrNameLst>
                                      </p:cBhvr>
                                      <p:to>
                                        <p:strVal val="visible"/>
                                      </p:to>
                                    </p:set>
                                    <p:animEffect filter="fade" transition="in">
                                      <p:cBhvr>
                                        <p:cTn dur="1000"/>
                                        <p:tgtEl>
                                          <p:spTgt spid="1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8" st="8"/>
                                            </p:txEl>
                                          </p:spTgt>
                                        </p:tgtEl>
                                        <p:attrNameLst>
                                          <p:attrName>style.visibility</p:attrName>
                                        </p:attrNameLst>
                                      </p:cBhvr>
                                      <p:to>
                                        <p:strVal val="visible"/>
                                      </p:to>
                                    </p:set>
                                    <p:animEffect filter="fade" transition="in">
                                      <p:cBhvr>
                                        <p:cTn dur="1000"/>
                                        <p:tgtEl>
                                          <p:spTgt spid="1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9" st="9"/>
                                            </p:txEl>
                                          </p:spTgt>
                                        </p:tgtEl>
                                        <p:attrNameLst>
                                          <p:attrName>style.visibility</p:attrName>
                                        </p:attrNameLst>
                                      </p:cBhvr>
                                      <p:to>
                                        <p:strVal val="visible"/>
                                      </p:to>
                                    </p:set>
                                    <p:animEffect filter="fade" transition="in">
                                      <p:cBhvr>
                                        <p:cTn dur="1000"/>
                                        <p:tgtEl>
                                          <p:spTgt spid="18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Apple vs. Microsoft</a:t>
            </a:r>
            <a:endParaRPr/>
          </a:p>
        </p:txBody>
      </p:sp>
      <p:pic>
        <p:nvPicPr>
          <p:cNvPr id="188" name="Google Shape;188;p12"/>
          <p:cNvPicPr preferRelativeResize="0"/>
          <p:nvPr/>
        </p:nvPicPr>
        <p:blipFill>
          <a:blip r:embed="rId3">
            <a:alphaModFix/>
          </a:blip>
          <a:stretch>
            <a:fillRect/>
          </a:stretch>
        </p:blipFill>
        <p:spPr>
          <a:xfrm>
            <a:off x="2280500" y="1713651"/>
            <a:ext cx="1000799" cy="1188874"/>
          </a:xfrm>
          <a:prstGeom prst="rect">
            <a:avLst/>
          </a:prstGeom>
          <a:noFill/>
          <a:ln>
            <a:noFill/>
          </a:ln>
        </p:spPr>
      </p:pic>
      <p:pic>
        <p:nvPicPr>
          <p:cNvPr id="189" name="Google Shape;189;p12"/>
          <p:cNvPicPr preferRelativeResize="0"/>
          <p:nvPr/>
        </p:nvPicPr>
        <p:blipFill>
          <a:blip r:embed="rId4">
            <a:alphaModFix/>
          </a:blip>
          <a:stretch>
            <a:fillRect/>
          </a:stretch>
        </p:blipFill>
        <p:spPr>
          <a:xfrm>
            <a:off x="6044254" y="1816399"/>
            <a:ext cx="4673321" cy="1188875"/>
          </a:xfrm>
          <a:prstGeom prst="rect">
            <a:avLst/>
          </a:prstGeom>
          <a:noFill/>
          <a:ln>
            <a:noFill/>
          </a:ln>
        </p:spPr>
      </p:pic>
      <p:pic>
        <p:nvPicPr>
          <p:cNvPr id="190" name="Google Shape;190;p12"/>
          <p:cNvPicPr preferRelativeResize="0"/>
          <p:nvPr/>
        </p:nvPicPr>
        <p:blipFill>
          <a:blip r:embed="rId5">
            <a:alphaModFix/>
          </a:blip>
          <a:stretch>
            <a:fillRect/>
          </a:stretch>
        </p:blipFill>
        <p:spPr>
          <a:xfrm>
            <a:off x="6433447" y="3320875"/>
            <a:ext cx="3894938" cy="1325576"/>
          </a:xfrm>
          <a:prstGeom prst="rect">
            <a:avLst/>
          </a:prstGeom>
          <a:noFill/>
          <a:ln>
            <a:noFill/>
          </a:ln>
        </p:spPr>
      </p:pic>
      <p:pic>
        <p:nvPicPr>
          <p:cNvPr id="191" name="Google Shape;191;p12"/>
          <p:cNvPicPr preferRelativeResize="0"/>
          <p:nvPr/>
        </p:nvPicPr>
        <p:blipFill>
          <a:blip r:embed="rId6">
            <a:alphaModFix/>
          </a:blip>
          <a:stretch>
            <a:fillRect/>
          </a:stretch>
        </p:blipFill>
        <p:spPr>
          <a:xfrm>
            <a:off x="1836501" y="3098826"/>
            <a:ext cx="1888800" cy="1888774"/>
          </a:xfrm>
          <a:prstGeom prst="rect">
            <a:avLst/>
          </a:prstGeom>
          <a:noFill/>
          <a:ln>
            <a:noFill/>
          </a:ln>
        </p:spPr>
      </p:pic>
      <p:pic>
        <p:nvPicPr>
          <p:cNvPr id="192" name="Google Shape;192;p12"/>
          <p:cNvPicPr preferRelativeResize="0"/>
          <p:nvPr/>
        </p:nvPicPr>
        <p:blipFill>
          <a:blip r:embed="rId7">
            <a:alphaModFix/>
          </a:blip>
          <a:stretch>
            <a:fillRect/>
          </a:stretch>
        </p:blipFill>
        <p:spPr>
          <a:xfrm>
            <a:off x="2280506" y="5183900"/>
            <a:ext cx="1095994" cy="1532876"/>
          </a:xfrm>
          <a:prstGeom prst="rect">
            <a:avLst/>
          </a:prstGeom>
          <a:noFill/>
          <a:ln>
            <a:noFill/>
          </a:ln>
        </p:spPr>
      </p:pic>
      <p:pic>
        <p:nvPicPr>
          <p:cNvPr id="193" name="Google Shape;193;p12"/>
          <p:cNvPicPr preferRelativeResize="0"/>
          <p:nvPr/>
        </p:nvPicPr>
        <p:blipFill>
          <a:blip r:embed="rId8">
            <a:alphaModFix/>
          </a:blip>
          <a:stretch>
            <a:fillRect/>
          </a:stretch>
        </p:blipFill>
        <p:spPr>
          <a:xfrm>
            <a:off x="6831088" y="4962051"/>
            <a:ext cx="3099643" cy="1743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Apple vs. Microsoft</a:t>
            </a:r>
            <a:endParaRPr/>
          </a:p>
        </p:txBody>
      </p:sp>
      <p:pic>
        <p:nvPicPr>
          <p:cNvPr id="199" name="Google Shape;199;p13"/>
          <p:cNvPicPr preferRelativeResize="0"/>
          <p:nvPr/>
        </p:nvPicPr>
        <p:blipFill>
          <a:blip r:embed="rId3">
            <a:alphaModFix/>
          </a:blip>
          <a:stretch>
            <a:fillRect/>
          </a:stretch>
        </p:blipFill>
        <p:spPr>
          <a:xfrm>
            <a:off x="921125" y="1691325"/>
            <a:ext cx="10349750" cy="495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Apple vs. Microsoft</a:t>
            </a:r>
            <a:endParaRPr/>
          </a:p>
        </p:txBody>
      </p:sp>
      <p:pic>
        <p:nvPicPr>
          <p:cNvPr id="205" name="Google Shape;205;p14"/>
          <p:cNvPicPr preferRelativeResize="0"/>
          <p:nvPr/>
        </p:nvPicPr>
        <p:blipFill>
          <a:blip r:embed="rId3">
            <a:alphaModFix/>
          </a:blip>
          <a:stretch>
            <a:fillRect/>
          </a:stretch>
        </p:blipFill>
        <p:spPr>
          <a:xfrm>
            <a:off x="1111447" y="1691325"/>
            <a:ext cx="9993477" cy="502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5"/>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Apple vs. Microsoft</a:t>
            </a:r>
            <a:endParaRPr/>
          </a:p>
        </p:txBody>
      </p:sp>
      <p:sp>
        <p:nvSpPr>
          <p:cNvPr id="211" name="Google Shape;211;p15"/>
          <p:cNvSpPr txBox="1"/>
          <p:nvPr>
            <p:ph idx="1" type="body"/>
          </p:nvPr>
        </p:nvSpPr>
        <p:spPr>
          <a:xfrm>
            <a:off x="1261872" y="1713655"/>
            <a:ext cx="4480560" cy="731520"/>
          </a:xfrm>
          <a:prstGeom prst="rect">
            <a:avLst/>
          </a:prstGeom>
          <a:noFill/>
          <a:ln>
            <a:noFill/>
          </a:ln>
        </p:spPr>
        <p:txBody>
          <a:bodyPr anchorCtr="0" anchor="b" bIns="45700" lIns="91425" spcFirstLastPara="1" rIns="91425" wrap="square" tIns="45700">
            <a:normAutofit/>
          </a:bodyPr>
          <a:lstStyle/>
          <a:p>
            <a:pPr indent="0" lvl="0" marL="0" rtl="0" algn="l">
              <a:lnSpc>
                <a:spcPct val="95000"/>
              </a:lnSpc>
              <a:spcBef>
                <a:spcPts val="0"/>
              </a:spcBef>
              <a:spcAft>
                <a:spcPts val="0"/>
              </a:spcAft>
              <a:buSzPts val="1600"/>
              <a:buNone/>
            </a:pPr>
            <a:r>
              <a:rPr b="1" lang="en-US"/>
              <a:t>Apple (AAPL)</a:t>
            </a:r>
            <a:endParaRPr b="1"/>
          </a:p>
        </p:txBody>
      </p:sp>
      <p:sp>
        <p:nvSpPr>
          <p:cNvPr id="212" name="Google Shape;212;p15"/>
          <p:cNvSpPr txBox="1"/>
          <p:nvPr>
            <p:ph idx="2" type="body"/>
          </p:nvPr>
        </p:nvSpPr>
        <p:spPr>
          <a:xfrm>
            <a:off x="1261872" y="2507550"/>
            <a:ext cx="4480500" cy="3664500"/>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280"/>
              <a:buChar char="•"/>
            </a:pPr>
            <a:r>
              <a:rPr lang="en-US" sz="1600"/>
              <a:t>Starting price: 08-23-2021 149.71</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Ending price: 09-17-2021 146.06 </a:t>
            </a:r>
            <a:r>
              <a:rPr b="1" lang="en-US" sz="1600">
                <a:solidFill>
                  <a:srgbClr val="FF0000"/>
                </a:solidFill>
              </a:rPr>
              <a:t>(-3.65)</a:t>
            </a:r>
            <a:endParaRPr b="1">
              <a:solidFill>
                <a:srgbClr val="FF0000"/>
              </a:solidFill>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gain: 08-30-2021 </a:t>
            </a:r>
            <a:r>
              <a:rPr lang="en-US" sz="1600"/>
              <a:t>+4.52 (+3.04%)</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loss: 09-10-2021 -5.10 (-3.31%)</a:t>
            </a:r>
            <a:endParaRPr/>
          </a:p>
        </p:txBody>
      </p:sp>
      <p:sp>
        <p:nvSpPr>
          <p:cNvPr id="213" name="Google Shape;213;p15"/>
          <p:cNvSpPr txBox="1"/>
          <p:nvPr>
            <p:ph idx="3" type="body"/>
          </p:nvPr>
        </p:nvSpPr>
        <p:spPr>
          <a:xfrm>
            <a:off x="6126480" y="1713655"/>
            <a:ext cx="4480560" cy="731520"/>
          </a:xfrm>
          <a:prstGeom prst="rect">
            <a:avLst/>
          </a:prstGeom>
          <a:noFill/>
          <a:ln>
            <a:noFill/>
          </a:ln>
        </p:spPr>
        <p:txBody>
          <a:bodyPr anchorCtr="0" anchor="b" bIns="45700" lIns="91425" spcFirstLastPara="1" rIns="91425" wrap="square" tIns="45700">
            <a:normAutofit/>
          </a:bodyPr>
          <a:lstStyle/>
          <a:p>
            <a:pPr indent="0" lvl="0" marL="0" rtl="0" algn="l">
              <a:lnSpc>
                <a:spcPct val="95000"/>
              </a:lnSpc>
              <a:spcBef>
                <a:spcPts val="0"/>
              </a:spcBef>
              <a:spcAft>
                <a:spcPts val="0"/>
              </a:spcAft>
              <a:buSzPts val="1600"/>
              <a:buNone/>
            </a:pPr>
            <a:r>
              <a:rPr b="1" lang="en-US"/>
              <a:t>Microsoft (MSFT)</a:t>
            </a:r>
            <a:endParaRPr b="1"/>
          </a:p>
        </p:txBody>
      </p:sp>
      <p:sp>
        <p:nvSpPr>
          <p:cNvPr id="214" name="Google Shape;214;p15"/>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280"/>
              <a:buChar char="•"/>
            </a:pPr>
            <a:r>
              <a:rPr lang="en-US" sz="1600"/>
              <a:t>Starting price: 08-23-2021 304.65</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Ending price: 09-17-2021 299.87 </a:t>
            </a:r>
            <a:r>
              <a:rPr b="1" lang="en-US" sz="1600">
                <a:solidFill>
                  <a:srgbClr val="FF0000"/>
                </a:solidFill>
              </a:rPr>
              <a:t>(-4.78)</a:t>
            </a:r>
            <a:endParaRPr b="1">
              <a:solidFill>
                <a:srgbClr val="FF0000"/>
              </a:solidFill>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gain: 09-15-2021 +5.03 (+1.68%)</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loss: 09-17-2021 -5.35 (-1.75%)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Amazon vs. Alibaba</a:t>
            </a:r>
            <a:endParaRPr/>
          </a:p>
        </p:txBody>
      </p:sp>
      <p:pic>
        <p:nvPicPr>
          <p:cNvPr id="220" name="Google Shape;220;p16"/>
          <p:cNvPicPr preferRelativeResize="0"/>
          <p:nvPr/>
        </p:nvPicPr>
        <p:blipFill>
          <a:blip r:embed="rId3">
            <a:alphaModFix/>
          </a:blip>
          <a:stretch>
            <a:fillRect/>
          </a:stretch>
        </p:blipFill>
        <p:spPr>
          <a:xfrm>
            <a:off x="1213225" y="2051200"/>
            <a:ext cx="3683748" cy="1109799"/>
          </a:xfrm>
          <a:prstGeom prst="rect">
            <a:avLst/>
          </a:prstGeom>
          <a:noFill/>
          <a:ln>
            <a:noFill/>
          </a:ln>
        </p:spPr>
      </p:pic>
      <p:pic>
        <p:nvPicPr>
          <p:cNvPr id="221" name="Google Shape;221;p16"/>
          <p:cNvPicPr preferRelativeResize="0"/>
          <p:nvPr/>
        </p:nvPicPr>
        <p:blipFill rotWithShape="1">
          <a:blip r:embed="rId4">
            <a:alphaModFix/>
          </a:blip>
          <a:srcRect b="26822" l="0" r="0" t="25195"/>
          <a:stretch/>
        </p:blipFill>
        <p:spPr>
          <a:xfrm>
            <a:off x="6559750" y="3487710"/>
            <a:ext cx="3575974" cy="1715917"/>
          </a:xfrm>
          <a:prstGeom prst="rect">
            <a:avLst/>
          </a:prstGeom>
          <a:noFill/>
          <a:ln>
            <a:noFill/>
          </a:ln>
        </p:spPr>
      </p:pic>
      <p:pic>
        <p:nvPicPr>
          <p:cNvPr id="222" name="Google Shape;222;p16"/>
          <p:cNvPicPr preferRelativeResize="0"/>
          <p:nvPr/>
        </p:nvPicPr>
        <p:blipFill rotWithShape="1">
          <a:blip r:embed="rId5">
            <a:alphaModFix/>
          </a:blip>
          <a:srcRect b="32603" l="0" r="0" t="29133"/>
          <a:stretch/>
        </p:blipFill>
        <p:spPr>
          <a:xfrm>
            <a:off x="6559750" y="5372675"/>
            <a:ext cx="3575975" cy="771700"/>
          </a:xfrm>
          <a:prstGeom prst="rect">
            <a:avLst/>
          </a:prstGeom>
          <a:noFill/>
          <a:ln>
            <a:noFill/>
          </a:ln>
        </p:spPr>
      </p:pic>
      <p:pic>
        <p:nvPicPr>
          <p:cNvPr id="223" name="Google Shape;223;p16"/>
          <p:cNvPicPr preferRelativeResize="0"/>
          <p:nvPr/>
        </p:nvPicPr>
        <p:blipFill rotWithShape="1">
          <a:blip r:embed="rId6">
            <a:alphaModFix/>
          </a:blip>
          <a:srcRect b="17177" l="0" r="0" t="8495"/>
          <a:stretch/>
        </p:blipFill>
        <p:spPr>
          <a:xfrm>
            <a:off x="7226513" y="1691325"/>
            <a:ext cx="2713412" cy="2016851"/>
          </a:xfrm>
          <a:prstGeom prst="rect">
            <a:avLst/>
          </a:prstGeom>
          <a:noFill/>
          <a:ln>
            <a:noFill/>
          </a:ln>
        </p:spPr>
      </p:pic>
      <p:pic>
        <p:nvPicPr>
          <p:cNvPr id="224" name="Google Shape;224;p16"/>
          <p:cNvPicPr preferRelativeResize="0"/>
          <p:nvPr/>
        </p:nvPicPr>
        <p:blipFill>
          <a:blip r:embed="rId7">
            <a:alphaModFix/>
          </a:blip>
          <a:stretch>
            <a:fillRect/>
          </a:stretch>
        </p:blipFill>
        <p:spPr>
          <a:xfrm>
            <a:off x="1140212" y="3845225"/>
            <a:ext cx="3829775" cy="771700"/>
          </a:xfrm>
          <a:prstGeom prst="rect">
            <a:avLst/>
          </a:prstGeom>
          <a:noFill/>
          <a:ln>
            <a:noFill/>
          </a:ln>
        </p:spPr>
      </p:pic>
      <p:pic>
        <p:nvPicPr>
          <p:cNvPr id="225" name="Google Shape;225;p16"/>
          <p:cNvPicPr preferRelativeResize="0"/>
          <p:nvPr/>
        </p:nvPicPr>
        <p:blipFill>
          <a:blip r:embed="rId8">
            <a:alphaModFix/>
          </a:blip>
          <a:stretch>
            <a:fillRect/>
          </a:stretch>
        </p:blipFill>
        <p:spPr>
          <a:xfrm>
            <a:off x="2128149" y="5203625"/>
            <a:ext cx="1853891" cy="110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Amazon vs. Alibaba</a:t>
            </a:r>
            <a:endParaRPr/>
          </a:p>
        </p:txBody>
      </p:sp>
      <p:pic>
        <p:nvPicPr>
          <p:cNvPr id="231" name="Google Shape;231;p17"/>
          <p:cNvPicPr preferRelativeResize="0"/>
          <p:nvPr/>
        </p:nvPicPr>
        <p:blipFill>
          <a:blip r:embed="rId3">
            <a:alphaModFix/>
          </a:blip>
          <a:stretch>
            <a:fillRect/>
          </a:stretch>
        </p:blipFill>
        <p:spPr>
          <a:xfrm>
            <a:off x="1078816" y="1691325"/>
            <a:ext cx="10058735" cy="4950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Amazon vs. Alibaba</a:t>
            </a:r>
            <a:endParaRPr/>
          </a:p>
        </p:txBody>
      </p:sp>
      <p:pic>
        <p:nvPicPr>
          <p:cNvPr id="237" name="Google Shape;237;p18"/>
          <p:cNvPicPr preferRelativeResize="0"/>
          <p:nvPr/>
        </p:nvPicPr>
        <p:blipFill>
          <a:blip r:embed="rId3">
            <a:alphaModFix/>
          </a:blip>
          <a:stretch>
            <a:fillRect/>
          </a:stretch>
        </p:blipFill>
        <p:spPr>
          <a:xfrm>
            <a:off x="1073037" y="1691325"/>
            <a:ext cx="10070301" cy="4935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Amazon vs. Alibaba</a:t>
            </a:r>
            <a:endParaRPr/>
          </a:p>
        </p:txBody>
      </p:sp>
      <p:sp>
        <p:nvSpPr>
          <p:cNvPr id="243" name="Google Shape;243;p19"/>
          <p:cNvSpPr txBox="1"/>
          <p:nvPr>
            <p:ph idx="1" type="body"/>
          </p:nvPr>
        </p:nvSpPr>
        <p:spPr>
          <a:xfrm>
            <a:off x="1261872" y="1713655"/>
            <a:ext cx="4480560" cy="731520"/>
          </a:xfrm>
          <a:prstGeom prst="rect">
            <a:avLst/>
          </a:prstGeom>
          <a:noFill/>
          <a:ln>
            <a:noFill/>
          </a:ln>
        </p:spPr>
        <p:txBody>
          <a:bodyPr anchorCtr="0" anchor="b" bIns="45700" lIns="91425" spcFirstLastPara="1" rIns="91425" wrap="square" tIns="45700">
            <a:normAutofit/>
          </a:bodyPr>
          <a:lstStyle/>
          <a:p>
            <a:pPr indent="0" lvl="0" marL="0" rtl="0" algn="l">
              <a:lnSpc>
                <a:spcPct val="95000"/>
              </a:lnSpc>
              <a:spcBef>
                <a:spcPts val="0"/>
              </a:spcBef>
              <a:spcAft>
                <a:spcPts val="0"/>
              </a:spcAft>
              <a:buSzPts val="1600"/>
              <a:buNone/>
            </a:pPr>
            <a:r>
              <a:rPr b="1" lang="en-US"/>
              <a:t>Amazon (AMZN)</a:t>
            </a:r>
            <a:endParaRPr b="1"/>
          </a:p>
        </p:txBody>
      </p:sp>
      <p:sp>
        <p:nvSpPr>
          <p:cNvPr id="244" name="Google Shape;244;p19"/>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280"/>
              <a:buChar char="•"/>
            </a:pPr>
            <a:r>
              <a:rPr lang="en-US" sz="1600"/>
              <a:t>Starting price: 08-23-2021 3265.87</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Ending price: 09-17-2021 3462.52 </a:t>
            </a:r>
            <a:r>
              <a:rPr b="1" lang="en-US" sz="1400">
                <a:solidFill>
                  <a:srgbClr val="6AA84F"/>
                </a:solidFill>
              </a:rPr>
              <a:t>(+196.65)</a:t>
            </a:r>
            <a:endParaRPr b="1">
              <a:solidFill>
                <a:srgbClr val="6AA84F"/>
              </a:solidFill>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gain: 08-30-2021 +71.94 (+2.15%)</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loss: 09-09-2021 -41.34 (-1.17%)</a:t>
            </a:r>
            <a:endParaRPr/>
          </a:p>
        </p:txBody>
      </p:sp>
      <p:sp>
        <p:nvSpPr>
          <p:cNvPr id="245" name="Google Shape;245;p19"/>
          <p:cNvSpPr txBox="1"/>
          <p:nvPr>
            <p:ph idx="3" type="body"/>
          </p:nvPr>
        </p:nvSpPr>
        <p:spPr>
          <a:xfrm>
            <a:off x="6126480" y="1713655"/>
            <a:ext cx="4480560" cy="731520"/>
          </a:xfrm>
          <a:prstGeom prst="rect">
            <a:avLst/>
          </a:prstGeom>
          <a:noFill/>
          <a:ln>
            <a:noFill/>
          </a:ln>
        </p:spPr>
        <p:txBody>
          <a:bodyPr anchorCtr="0" anchor="b" bIns="45700" lIns="91425" spcFirstLastPara="1" rIns="91425" wrap="square" tIns="45700">
            <a:normAutofit/>
          </a:bodyPr>
          <a:lstStyle/>
          <a:p>
            <a:pPr indent="0" lvl="0" marL="0" rtl="0" algn="l">
              <a:lnSpc>
                <a:spcPct val="95000"/>
              </a:lnSpc>
              <a:spcBef>
                <a:spcPts val="0"/>
              </a:spcBef>
              <a:spcAft>
                <a:spcPts val="0"/>
              </a:spcAft>
              <a:buSzPts val="1600"/>
              <a:buNone/>
            </a:pPr>
            <a:r>
              <a:rPr b="1" lang="en-US"/>
              <a:t>Alibaba (BABA)</a:t>
            </a:r>
            <a:endParaRPr b="1"/>
          </a:p>
        </p:txBody>
      </p:sp>
      <p:sp>
        <p:nvSpPr>
          <p:cNvPr id="246" name="Google Shape;246;p19"/>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280"/>
              <a:buChar char="•"/>
            </a:pPr>
            <a:r>
              <a:rPr lang="en-US" sz="1600"/>
              <a:t>Starting price: 08-23-2021 161.06</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Ending price: 09-17-2021 160.05 </a:t>
            </a:r>
            <a:r>
              <a:rPr b="1" lang="en-US" sz="1600">
                <a:solidFill>
                  <a:srgbClr val="FF0000"/>
                </a:solidFill>
              </a:rPr>
              <a:t>(-1.01)</a:t>
            </a:r>
            <a:endParaRPr b="1">
              <a:solidFill>
                <a:srgbClr val="FF0000"/>
              </a:solidFill>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gain: 08-24-2021 +10.64 (+6.61%)</a:t>
            </a:r>
            <a:endParaRPr/>
          </a:p>
          <a:p>
            <a:pPr indent="-101599" lvl="0" marL="182880" rtl="0" algn="l">
              <a:lnSpc>
                <a:spcPct val="95000"/>
              </a:lnSpc>
              <a:spcBef>
                <a:spcPts val="1600"/>
              </a:spcBef>
              <a:spcAft>
                <a:spcPts val="0"/>
              </a:spcAft>
              <a:buSzPts val="1280"/>
              <a:buNone/>
            </a:pPr>
            <a:r>
              <a:t/>
            </a:r>
            <a:endParaRPr sz="1600"/>
          </a:p>
          <a:p>
            <a:pPr indent="-182880" lvl="0" marL="182880" rtl="0" algn="l">
              <a:lnSpc>
                <a:spcPct val="95000"/>
              </a:lnSpc>
              <a:spcBef>
                <a:spcPts val="1600"/>
              </a:spcBef>
              <a:spcAft>
                <a:spcPts val="0"/>
              </a:spcAft>
              <a:buSzPts val="1280"/>
              <a:buChar char="•"/>
            </a:pPr>
            <a:r>
              <a:rPr lang="en-US" sz="1600"/>
              <a:t>Biggest loss: 08-27-2021 -5.77 (-3.49%)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en-US"/>
              <a:t>Gatlin’s Background</a:t>
            </a:r>
            <a:endParaRPr/>
          </a:p>
        </p:txBody>
      </p:sp>
      <p:sp>
        <p:nvSpPr>
          <p:cNvPr id="109" name="Google Shape;109;p2"/>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440"/>
              <a:buChar char="•"/>
            </a:pPr>
            <a:r>
              <a:rPr lang="en-US"/>
              <a:t>Education</a:t>
            </a:r>
            <a:endParaRPr/>
          </a:p>
          <a:p>
            <a:pPr indent="-182880" lvl="1" marL="457200" rtl="0" algn="l">
              <a:lnSpc>
                <a:spcPct val="90000"/>
              </a:lnSpc>
              <a:spcBef>
                <a:spcPts val="500"/>
              </a:spcBef>
              <a:spcAft>
                <a:spcPts val="0"/>
              </a:spcAft>
              <a:buSzPts val="1600"/>
              <a:buChar char="●"/>
            </a:pPr>
            <a:r>
              <a:rPr lang="en-US"/>
              <a:t>Master’s in Business Administration</a:t>
            </a:r>
            <a:endParaRPr/>
          </a:p>
          <a:p>
            <a:pPr indent="-182880" lvl="1" marL="457200" rtl="0" algn="l">
              <a:lnSpc>
                <a:spcPct val="90000"/>
              </a:lnSpc>
              <a:spcBef>
                <a:spcPts val="600"/>
              </a:spcBef>
              <a:spcAft>
                <a:spcPts val="0"/>
              </a:spcAft>
              <a:buSzPts val="1600"/>
              <a:buChar char="●"/>
            </a:pPr>
            <a:r>
              <a:rPr lang="en-US"/>
              <a:t>Bachelor’s in Business Administration</a:t>
            </a:r>
            <a:endParaRPr/>
          </a:p>
          <a:p>
            <a:pPr indent="-182879" lvl="2" marL="731520" rtl="0" algn="l">
              <a:lnSpc>
                <a:spcPct val="90000"/>
              </a:lnSpc>
              <a:spcBef>
                <a:spcPts val="600"/>
              </a:spcBef>
              <a:spcAft>
                <a:spcPts val="0"/>
              </a:spcAft>
              <a:buSzPts val="1400"/>
              <a:buChar char="●"/>
            </a:pPr>
            <a:r>
              <a:rPr lang="en-US"/>
              <a:t>Majored in  Finance and Accounting</a:t>
            </a:r>
            <a:endParaRPr/>
          </a:p>
          <a:p>
            <a:pPr indent="-91440" lvl="0" marL="182880" rtl="0" algn="l">
              <a:lnSpc>
                <a:spcPct val="95000"/>
              </a:lnSpc>
              <a:spcBef>
                <a:spcPts val="1700"/>
              </a:spcBef>
              <a:spcAft>
                <a:spcPts val="0"/>
              </a:spcAft>
              <a:buSzPts val="1440"/>
              <a:buNone/>
            </a:pPr>
            <a:r>
              <a:t/>
            </a:r>
            <a:endParaRPr/>
          </a:p>
          <a:p>
            <a:pPr indent="-182880" lvl="0" marL="182880" rtl="0" algn="l">
              <a:lnSpc>
                <a:spcPct val="95000"/>
              </a:lnSpc>
              <a:spcBef>
                <a:spcPts val="1600"/>
              </a:spcBef>
              <a:spcAft>
                <a:spcPts val="0"/>
              </a:spcAft>
              <a:buSzPts val="1440"/>
              <a:buChar char="•"/>
            </a:pPr>
            <a:r>
              <a:rPr lang="en-US"/>
              <a:t>Work Experience</a:t>
            </a:r>
            <a:endParaRPr/>
          </a:p>
          <a:p>
            <a:pPr indent="-170180" lvl="1" marL="457200" rtl="0" algn="l">
              <a:spcBef>
                <a:spcPts val="600"/>
              </a:spcBef>
              <a:spcAft>
                <a:spcPts val="0"/>
              </a:spcAft>
              <a:buSzPts val="1600"/>
              <a:buChar char="●"/>
            </a:pPr>
            <a:r>
              <a:rPr lang="en-US"/>
              <a:t>Graduate Assistant at the University of Tennessee at Martin</a:t>
            </a:r>
            <a:endParaRPr/>
          </a:p>
          <a:p>
            <a:pPr indent="-170180" lvl="1" marL="457200" rtl="0" algn="l">
              <a:spcBef>
                <a:spcPts val="600"/>
              </a:spcBef>
              <a:spcAft>
                <a:spcPts val="0"/>
              </a:spcAft>
              <a:buSzPts val="1600"/>
              <a:buChar char="●"/>
            </a:pPr>
            <a:r>
              <a:rPr lang="en-US"/>
              <a:t>Intern at Cowart Reese Sargent, CPAs, P.C.</a:t>
            </a:r>
            <a:endParaRPr/>
          </a:p>
          <a:p>
            <a:pPr indent="-182880" lvl="1" marL="457200" rtl="0" algn="l">
              <a:lnSpc>
                <a:spcPct val="90000"/>
              </a:lnSpc>
              <a:spcBef>
                <a:spcPts val="500"/>
              </a:spcBef>
              <a:spcAft>
                <a:spcPts val="0"/>
              </a:spcAft>
              <a:buSzPts val="1600"/>
              <a:buChar char="●"/>
            </a:pPr>
            <a:r>
              <a:rPr lang="en-US"/>
              <a:t>Data Entry Specialist at Carey Counseling Center – Current</a:t>
            </a:r>
            <a:endParaRPr/>
          </a:p>
        </p:txBody>
      </p:sp>
      <p:pic>
        <p:nvPicPr>
          <p:cNvPr id="110" name="Google Shape;110;p2"/>
          <p:cNvPicPr preferRelativeResize="0"/>
          <p:nvPr/>
        </p:nvPicPr>
        <p:blipFill>
          <a:blip r:embed="rId3">
            <a:alphaModFix/>
          </a:blip>
          <a:stretch>
            <a:fillRect/>
          </a:stretch>
        </p:blipFill>
        <p:spPr>
          <a:xfrm>
            <a:off x="1533200" y="4891501"/>
            <a:ext cx="1847125" cy="1850825"/>
          </a:xfrm>
          <a:prstGeom prst="rect">
            <a:avLst/>
          </a:prstGeom>
          <a:noFill/>
          <a:ln>
            <a:noFill/>
          </a:ln>
        </p:spPr>
      </p:pic>
      <p:pic>
        <p:nvPicPr>
          <p:cNvPr id="111" name="Google Shape;111;p2"/>
          <p:cNvPicPr preferRelativeResize="0"/>
          <p:nvPr/>
        </p:nvPicPr>
        <p:blipFill>
          <a:blip r:embed="rId4">
            <a:alphaModFix/>
          </a:blip>
          <a:stretch>
            <a:fillRect/>
          </a:stretch>
        </p:blipFill>
        <p:spPr>
          <a:xfrm>
            <a:off x="4102150" y="5321150"/>
            <a:ext cx="3404027" cy="858975"/>
          </a:xfrm>
          <a:prstGeom prst="rect">
            <a:avLst/>
          </a:prstGeom>
          <a:noFill/>
          <a:ln>
            <a:noFill/>
          </a:ln>
        </p:spPr>
      </p:pic>
      <p:pic>
        <p:nvPicPr>
          <p:cNvPr id="112" name="Google Shape;112;p2"/>
          <p:cNvPicPr preferRelativeResize="0"/>
          <p:nvPr/>
        </p:nvPicPr>
        <p:blipFill>
          <a:blip r:embed="rId5">
            <a:alphaModFix/>
          </a:blip>
          <a:stretch>
            <a:fillRect/>
          </a:stretch>
        </p:blipFill>
        <p:spPr>
          <a:xfrm>
            <a:off x="8350438" y="5181787"/>
            <a:ext cx="2348790" cy="1137700"/>
          </a:xfrm>
          <a:prstGeom prst="rect">
            <a:avLst/>
          </a:prstGeom>
          <a:noFill/>
          <a:ln>
            <a:noFill/>
          </a:ln>
        </p:spPr>
      </p:pic>
      <p:pic>
        <p:nvPicPr>
          <p:cNvPr id="113" name="Google Shape;113;p2"/>
          <p:cNvPicPr preferRelativeResize="0"/>
          <p:nvPr/>
        </p:nvPicPr>
        <p:blipFill>
          <a:blip r:embed="rId6">
            <a:alphaModFix/>
          </a:blip>
          <a:stretch>
            <a:fillRect/>
          </a:stretch>
        </p:blipFill>
        <p:spPr>
          <a:xfrm>
            <a:off x="7506175" y="769600"/>
            <a:ext cx="2735675" cy="29028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Coca-Cola vs. Pepsi</a:t>
            </a:r>
            <a:endParaRPr/>
          </a:p>
        </p:txBody>
      </p:sp>
      <p:pic>
        <p:nvPicPr>
          <p:cNvPr id="252" name="Google Shape;252;p20"/>
          <p:cNvPicPr preferRelativeResize="0"/>
          <p:nvPr/>
        </p:nvPicPr>
        <p:blipFill rotWithShape="1">
          <a:blip r:embed="rId3">
            <a:alphaModFix/>
          </a:blip>
          <a:srcRect b="20321" l="0" r="0" t="23260"/>
          <a:stretch/>
        </p:blipFill>
        <p:spPr>
          <a:xfrm>
            <a:off x="1645900" y="3853475"/>
            <a:ext cx="3211899" cy="1207776"/>
          </a:xfrm>
          <a:prstGeom prst="rect">
            <a:avLst/>
          </a:prstGeom>
          <a:noFill/>
          <a:ln>
            <a:noFill/>
          </a:ln>
        </p:spPr>
      </p:pic>
      <p:pic>
        <p:nvPicPr>
          <p:cNvPr id="253" name="Google Shape;253;p20"/>
          <p:cNvPicPr preferRelativeResize="0"/>
          <p:nvPr/>
        </p:nvPicPr>
        <p:blipFill rotWithShape="1">
          <a:blip r:embed="rId4">
            <a:alphaModFix/>
          </a:blip>
          <a:srcRect b="18564" l="0" r="0" t="15719"/>
          <a:stretch/>
        </p:blipFill>
        <p:spPr>
          <a:xfrm>
            <a:off x="7373361" y="3754322"/>
            <a:ext cx="3267164" cy="1207774"/>
          </a:xfrm>
          <a:prstGeom prst="rect">
            <a:avLst/>
          </a:prstGeom>
          <a:noFill/>
          <a:ln>
            <a:noFill/>
          </a:ln>
        </p:spPr>
      </p:pic>
      <p:pic>
        <p:nvPicPr>
          <p:cNvPr id="254" name="Google Shape;254;p20"/>
          <p:cNvPicPr preferRelativeResize="0"/>
          <p:nvPr/>
        </p:nvPicPr>
        <p:blipFill>
          <a:blip r:embed="rId5">
            <a:alphaModFix/>
          </a:blip>
          <a:stretch>
            <a:fillRect/>
          </a:stretch>
        </p:blipFill>
        <p:spPr>
          <a:xfrm>
            <a:off x="1808762" y="1866575"/>
            <a:ext cx="2522650" cy="1711726"/>
          </a:xfrm>
          <a:prstGeom prst="rect">
            <a:avLst/>
          </a:prstGeom>
          <a:noFill/>
          <a:ln>
            <a:noFill/>
          </a:ln>
        </p:spPr>
      </p:pic>
      <p:pic>
        <p:nvPicPr>
          <p:cNvPr id="255" name="Google Shape;255;p20"/>
          <p:cNvPicPr preferRelativeResize="0"/>
          <p:nvPr/>
        </p:nvPicPr>
        <p:blipFill>
          <a:blip r:embed="rId6">
            <a:alphaModFix/>
          </a:blip>
          <a:stretch>
            <a:fillRect/>
          </a:stretch>
        </p:blipFill>
        <p:spPr>
          <a:xfrm>
            <a:off x="6183395" y="2060037"/>
            <a:ext cx="4771103" cy="1325575"/>
          </a:xfrm>
          <a:prstGeom prst="rect">
            <a:avLst/>
          </a:prstGeom>
          <a:noFill/>
          <a:ln>
            <a:noFill/>
          </a:ln>
        </p:spPr>
      </p:pic>
      <p:pic>
        <p:nvPicPr>
          <p:cNvPr id="256" name="Google Shape;256;p20"/>
          <p:cNvPicPr preferRelativeResize="0"/>
          <p:nvPr/>
        </p:nvPicPr>
        <p:blipFill>
          <a:blip r:embed="rId7">
            <a:alphaModFix/>
          </a:blip>
          <a:stretch>
            <a:fillRect/>
          </a:stretch>
        </p:blipFill>
        <p:spPr>
          <a:xfrm>
            <a:off x="1305433" y="4962100"/>
            <a:ext cx="3529304" cy="1711725"/>
          </a:xfrm>
          <a:prstGeom prst="rect">
            <a:avLst/>
          </a:prstGeom>
          <a:noFill/>
          <a:ln>
            <a:noFill/>
          </a:ln>
        </p:spPr>
      </p:pic>
      <p:pic>
        <p:nvPicPr>
          <p:cNvPr id="257" name="Google Shape;257;p20"/>
          <p:cNvPicPr preferRelativeResize="0"/>
          <p:nvPr/>
        </p:nvPicPr>
        <p:blipFill>
          <a:blip r:embed="rId8">
            <a:alphaModFix/>
          </a:blip>
          <a:stretch>
            <a:fillRect/>
          </a:stretch>
        </p:blipFill>
        <p:spPr>
          <a:xfrm>
            <a:off x="8032491" y="4812150"/>
            <a:ext cx="2681910" cy="1861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f2fe341eb5_0_0"/>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Coca-Cola vs. Pepsi</a:t>
            </a:r>
            <a:endParaRPr/>
          </a:p>
        </p:txBody>
      </p:sp>
      <p:pic>
        <p:nvPicPr>
          <p:cNvPr id="263" name="Google Shape;263;gf2fe341eb5_0_0"/>
          <p:cNvPicPr preferRelativeResize="0"/>
          <p:nvPr/>
        </p:nvPicPr>
        <p:blipFill>
          <a:blip r:embed="rId3">
            <a:alphaModFix/>
          </a:blip>
          <a:stretch>
            <a:fillRect/>
          </a:stretch>
        </p:blipFill>
        <p:spPr>
          <a:xfrm>
            <a:off x="1186613" y="1691456"/>
            <a:ext cx="9843224" cy="49859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Coca-Cola vs. Pepsi</a:t>
            </a:r>
            <a:endParaRPr/>
          </a:p>
        </p:txBody>
      </p:sp>
      <p:pic>
        <p:nvPicPr>
          <p:cNvPr id="269" name="Google Shape;269;p21"/>
          <p:cNvPicPr preferRelativeResize="0"/>
          <p:nvPr/>
        </p:nvPicPr>
        <p:blipFill>
          <a:blip r:embed="rId3">
            <a:alphaModFix/>
          </a:blip>
          <a:stretch>
            <a:fillRect/>
          </a:stretch>
        </p:blipFill>
        <p:spPr>
          <a:xfrm>
            <a:off x="1029738" y="1691321"/>
            <a:ext cx="10156899" cy="4988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f2fe341eb5_0_9"/>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Coca-Cola vs. Pepsi</a:t>
            </a:r>
            <a:endParaRPr/>
          </a:p>
        </p:txBody>
      </p:sp>
      <p:sp>
        <p:nvSpPr>
          <p:cNvPr id="275" name="Google Shape;275;gf2fe341eb5_0_9"/>
          <p:cNvSpPr txBox="1"/>
          <p:nvPr>
            <p:ph idx="1" type="body"/>
          </p:nvPr>
        </p:nvSpPr>
        <p:spPr>
          <a:xfrm>
            <a:off x="1261872"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Coca-Cola Consolidated (COKE)</a:t>
            </a:r>
            <a:endParaRPr b="1"/>
          </a:p>
        </p:txBody>
      </p:sp>
      <p:sp>
        <p:nvSpPr>
          <p:cNvPr id="276" name="Google Shape;276;gf2fe341eb5_0_9"/>
          <p:cNvSpPr txBox="1"/>
          <p:nvPr>
            <p:ph idx="2" type="body"/>
          </p:nvPr>
        </p:nvSpPr>
        <p:spPr>
          <a:xfrm>
            <a:off x="1261872" y="2507550"/>
            <a:ext cx="4480500" cy="3664500"/>
          </a:xfrm>
          <a:prstGeom prst="rect">
            <a:avLst/>
          </a:prstGeom>
        </p:spPr>
        <p:txBody>
          <a:bodyPr anchorCtr="0" anchor="t" bIns="45700" lIns="91425" spcFirstLastPara="1" rIns="91425" wrap="square" tIns="45700">
            <a:normAutofit/>
          </a:bodyPr>
          <a:lstStyle/>
          <a:p>
            <a:pPr indent="-182880" lvl="0" marL="182880" rtl="0" algn="l">
              <a:spcBef>
                <a:spcPts val="0"/>
              </a:spcBef>
              <a:spcAft>
                <a:spcPts val="0"/>
              </a:spcAft>
              <a:buSzPts val="1280"/>
              <a:buChar char="•"/>
            </a:pPr>
            <a:r>
              <a:rPr lang="en-US" sz="1600"/>
              <a:t>Starting price: 08-23-2021 400.00</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Ending price: 09-17-2021 391.43 </a:t>
            </a:r>
            <a:r>
              <a:rPr b="1" lang="en-US" sz="1600">
                <a:solidFill>
                  <a:srgbClr val="FF0000"/>
                </a:solidFill>
              </a:rPr>
              <a:t>(-8.57)</a:t>
            </a:r>
            <a:endParaRPr b="1">
              <a:solidFill>
                <a:srgbClr val="FF0000"/>
              </a:solidFill>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gain: 08-27-2021 +8.85 (2.26%)</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loss: 09-14-2021 -9.67 (2.44%)</a:t>
            </a:r>
            <a:endParaRPr sz="1600"/>
          </a:p>
          <a:p>
            <a:pPr indent="0" lvl="0" marL="0" rtl="0" algn="l">
              <a:spcBef>
                <a:spcPts val="1600"/>
              </a:spcBef>
              <a:spcAft>
                <a:spcPts val="0"/>
              </a:spcAft>
              <a:buNone/>
            </a:pPr>
            <a:r>
              <a:t/>
            </a:r>
            <a:endParaRPr sz="1600"/>
          </a:p>
        </p:txBody>
      </p:sp>
      <p:sp>
        <p:nvSpPr>
          <p:cNvPr id="277" name="Google Shape;277;gf2fe341eb5_0_9"/>
          <p:cNvSpPr txBox="1"/>
          <p:nvPr>
            <p:ph idx="3" type="body"/>
          </p:nvPr>
        </p:nvSpPr>
        <p:spPr>
          <a:xfrm>
            <a:off x="6126480"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PepsiCo (PEP)</a:t>
            </a:r>
            <a:endParaRPr b="1"/>
          </a:p>
        </p:txBody>
      </p:sp>
      <p:sp>
        <p:nvSpPr>
          <p:cNvPr id="278" name="Google Shape;278;gf2fe341eb5_0_9"/>
          <p:cNvSpPr txBox="1"/>
          <p:nvPr>
            <p:ph idx="4" type="body"/>
          </p:nvPr>
        </p:nvSpPr>
        <p:spPr>
          <a:xfrm>
            <a:off x="6126480" y="2507550"/>
            <a:ext cx="4480500" cy="3664500"/>
          </a:xfrm>
          <a:prstGeom prst="rect">
            <a:avLst/>
          </a:prstGeom>
        </p:spPr>
        <p:txBody>
          <a:bodyPr anchorCtr="0" anchor="t" bIns="45700" lIns="91425" spcFirstLastPara="1" rIns="91425" wrap="square" tIns="45700">
            <a:normAutofit/>
          </a:bodyPr>
          <a:lstStyle/>
          <a:p>
            <a:pPr indent="-182880" lvl="0" marL="182880" rtl="0" algn="l">
              <a:spcBef>
                <a:spcPts val="0"/>
              </a:spcBef>
              <a:spcAft>
                <a:spcPts val="0"/>
              </a:spcAft>
              <a:buSzPts val="1280"/>
              <a:buChar char="•"/>
            </a:pPr>
            <a:r>
              <a:rPr lang="en-US" sz="1600"/>
              <a:t>Starting price: 08-23-2021 156.78</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Ending price: 09-17-2021 154.13 </a:t>
            </a:r>
            <a:r>
              <a:rPr b="1" lang="en-US" sz="1600">
                <a:solidFill>
                  <a:srgbClr val="FF0000"/>
                </a:solidFill>
              </a:rPr>
              <a:t>(-2.65)</a:t>
            </a:r>
            <a:endParaRPr b="1">
              <a:solidFill>
                <a:srgbClr val="FF0000"/>
              </a:solidFill>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gain: 09-08-2021 +2.19 (+1.42%)</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loss: 09-07-2021 -2.56 (-1.63%)</a:t>
            </a:r>
            <a:endParaRPr sz="1600">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f2fe341eb5_0_18"/>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Alphabet (Google) vs. Microsoft</a:t>
            </a:r>
            <a:endParaRPr/>
          </a:p>
        </p:txBody>
      </p:sp>
      <p:pic>
        <p:nvPicPr>
          <p:cNvPr id="284" name="Google Shape;284;gf2fe341eb5_0_18"/>
          <p:cNvPicPr preferRelativeResize="0"/>
          <p:nvPr/>
        </p:nvPicPr>
        <p:blipFill>
          <a:blip r:embed="rId3">
            <a:alphaModFix/>
          </a:blip>
          <a:stretch>
            <a:fillRect/>
          </a:stretch>
        </p:blipFill>
        <p:spPr>
          <a:xfrm>
            <a:off x="6044254" y="1816399"/>
            <a:ext cx="4673321" cy="1188875"/>
          </a:xfrm>
          <a:prstGeom prst="rect">
            <a:avLst/>
          </a:prstGeom>
          <a:noFill/>
          <a:ln>
            <a:noFill/>
          </a:ln>
        </p:spPr>
      </p:pic>
      <p:pic>
        <p:nvPicPr>
          <p:cNvPr id="285" name="Google Shape;285;gf2fe341eb5_0_18"/>
          <p:cNvPicPr preferRelativeResize="0"/>
          <p:nvPr/>
        </p:nvPicPr>
        <p:blipFill>
          <a:blip r:embed="rId4">
            <a:alphaModFix/>
          </a:blip>
          <a:stretch>
            <a:fillRect/>
          </a:stretch>
        </p:blipFill>
        <p:spPr>
          <a:xfrm>
            <a:off x="1619345" y="3290675"/>
            <a:ext cx="3517370" cy="1188874"/>
          </a:xfrm>
          <a:prstGeom prst="rect">
            <a:avLst/>
          </a:prstGeom>
          <a:noFill/>
          <a:ln>
            <a:noFill/>
          </a:ln>
        </p:spPr>
      </p:pic>
      <p:pic>
        <p:nvPicPr>
          <p:cNvPr id="286" name="Google Shape;286;gf2fe341eb5_0_18"/>
          <p:cNvPicPr preferRelativeResize="0"/>
          <p:nvPr/>
        </p:nvPicPr>
        <p:blipFill>
          <a:blip r:embed="rId5">
            <a:alphaModFix/>
          </a:blip>
          <a:stretch>
            <a:fillRect/>
          </a:stretch>
        </p:blipFill>
        <p:spPr>
          <a:xfrm>
            <a:off x="682925" y="1896625"/>
            <a:ext cx="4908851" cy="1188875"/>
          </a:xfrm>
          <a:prstGeom prst="rect">
            <a:avLst/>
          </a:prstGeom>
          <a:noFill/>
          <a:ln>
            <a:noFill/>
          </a:ln>
        </p:spPr>
      </p:pic>
      <p:pic>
        <p:nvPicPr>
          <p:cNvPr id="287" name="Google Shape;287;gf2fe341eb5_0_18"/>
          <p:cNvPicPr preferRelativeResize="0"/>
          <p:nvPr/>
        </p:nvPicPr>
        <p:blipFill>
          <a:blip r:embed="rId6">
            <a:alphaModFix/>
          </a:blip>
          <a:stretch>
            <a:fillRect/>
          </a:stretch>
        </p:blipFill>
        <p:spPr>
          <a:xfrm>
            <a:off x="6860235" y="3290675"/>
            <a:ext cx="3275891" cy="1325701"/>
          </a:xfrm>
          <a:prstGeom prst="rect">
            <a:avLst/>
          </a:prstGeom>
          <a:noFill/>
          <a:ln>
            <a:noFill/>
          </a:ln>
        </p:spPr>
      </p:pic>
      <p:pic>
        <p:nvPicPr>
          <p:cNvPr id="288" name="Google Shape;288;gf2fe341eb5_0_18"/>
          <p:cNvPicPr preferRelativeResize="0"/>
          <p:nvPr/>
        </p:nvPicPr>
        <p:blipFill rotWithShape="1">
          <a:blip r:embed="rId7">
            <a:alphaModFix/>
          </a:blip>
          <a:srcRect b="31494" l="0" r="0" t="31304"/>
          <a:stretch/>
        </p:blipFill>
        <p:spPr>
          <a:xfrm>
            <a:off x="1378675" y="4990650"/>
            <a:ext cx="3998725" cy="991498"/>
          </a:xfrm>
          <a:prstGeom prst="rect">
            <a:avLst/>
          </a:prstGeom>
          <a:noFill/>
          <a:ln>
            <a:noFill/>
          </a:ln>
        </p:spPr>
      </p:pic>
      <p:pic>
        <p:nvPicPr>
          <p:cNvPr id="289" name="Google Shape;289;gf2fe341eb5_0_18"/>
          <p:cNvPicPr preferRelativeResize="0"/>
          <p:nvPr/>
        </p:nvPicPr>
        <p:blipFill>
          <a:blip r:embed="rId8">
            <a:alphaModFix/>
          </a:blip>
          <a:stretch>
            <a:fillRect/>
          </a:stretch>
        </p:blipFill>
        <p:spPr>
          <a:xfrm>
            <a:off x="6659288" y="4517988"/>
            <a:ext cx="3443245" cy="193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f2fe341eb5_0_26"/>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Alphabet, Inc. (Google) vs. Microsoft</a:t>
            </a:r>
            <a:endParaRPr/>
          </a:p>
        </p:txBody>
      </p:sp>
      <p:pic>
        <p:nvPicPr>
          <p:cNvPr id="295" name="Google Shape;295;gf2fe341eb5_0_26"/>
          <p:cNvPicPr preferRelativeResize="0"/>
          <p:nvPr/>
        </p:nvPicPr>
        <p:blipFill>
          <a:blip r:embed="rId3">
            <a:alphaModFix/>
          </a:blip>
          <a:stretch>
            <a:fillRect/>
          </a:stretch>
        </p:blipFill>
        <p:spPr>
          <a:xfrm>
            <a:off x="1092317" y="1691450"/>
            <a:ext cx="10007357" cy="490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f2fe341eb5_0_34"/>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Alphabet, Inc. (Google) vs. Microsoft</a:t>
            </a:r>
            <a:endParaRPr/>
          </a:p>
        </p:txBody>
      </p:sp>
      <p:pic>
        <p:nvPicPr>
          <p:cNvPr id="301" name="Google Shape;301;gf2fe341eb5_0_34"/>
          <p:cNvPicPr preferRelativeResize="0"/>
          <p:nvPr/>
        </p:nvPicPr>
        <p:blipFill>
          <a:blip r:embed="rId3">
            <a:alphaModFix/>
          </a:blip>
          <a:stretch>
            <a:fillRect/>
          </a:stretch>
        </p:blipFill>
        <p:spPr>
          <a:xfrm>
            <a:off x="1157051" y="1691450"/>
            <a:ext cx="9902337" cy="4857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f2fe341eb5_0_42"/>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Alphabet, Inc. (Google) vs. Microsoft</a:t>
            </a:r>
            <a:endParaRPr/>
          </a:p>
        </p:txBody>
      </p:sp>
      <p:sp>
        <p:nvSpPr>
          <p:cNvPr id="307" name="Google Shape;307;gf2fe341eb5_0_42"/>
          <p:cNvSpPr txBox="1"/>
          <p:nvPr>
            <p:ph idx="1" type="body"/>
          </p:nvPr>
        </p:nvSpPr>
        <p:spPr>
          <a:xfrm>
            <a:off x="1261872"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Alphabet, Inc. (GOOG)</a:t>
            </a:r>
            <a:endParaRPr b="1"/>
          </a:p>
        </p:txBody>
      </p:sp>
      <p:sp>
        <p:nvSpPr>
          <p:cNvPr id="308" name="Google Shape;308;gf2fe341eb5_0_42"/>
          <p:cNvSpPr txBox="1"/>
          <p:nvPr>
            <p:ph idx="2" type="body"/>
          </p:nvPr>
        </p:nvSpPr>
        <p:spPr>
          <a:xfrm>
            <a:off x="1261872" y="2507550"/>
            <a:ext cx="4480500" cy="3664500"/>
          </a:xfrm>
          <a:prstGeom prst="rect">
            <a:avLst/>
          </a:prstGeom>
        </p:spPr>
        <p:txBody>
          <a:bodyPr anchorCtr="0" anchor="t" bIns="45700" lIns="91425" spcFirstLastPara="1" rIns="91425" wrap="square" tIns="45700">
            <a:normAutofit/>
          </a:bodyPr>
          <a:lstStyle/>
          <a:p>
            <a:pPr indent="-182880" lvl="0" marL="182880" rtl="0" algn="l">
              <a:spcBef>
                <a:spcPts val="0"/>
              </a:spcBef>
              <a:spcAft>
                <a:spcPts val="0"/>
              </a:spcAft>
              <a:buSzPts val="1280"/>
              <a:buChar char="•"/>
            </a:pPr>
            <a:r>
              <a:rPr lang="en-US" sz="1600"/>
              <a:t>Starting price: 08-23-2021 2821.99</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Ending price: 09-17-2021 2829.27 </a:t>
            </a:r>
            <a:r>
              <a:rPr b="1" lang="en-US" sz="1600">
                <a:solidFill>
                  <a:srgbClr val="6AA84F"/>
                </a:solidFill>
              </a:rPr>
              <a:t>(+7.28)</a:t>
            </a:r>
            <a:endParaRPr b="1">
              <a:solidFill>
                <a:srgbClr val="6AA84F"/>
              </a:solidFill>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gain: 08-27-2021 +48.55 (1.71%)</a:t>
            </a:r>
            <a:endParaRPr sz="1600"/>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loss: 09-10-2021 -59.85 (-2.07%)</a:t>
            </a:r>
            <a:endParaRPr/>
          </a:p>
        </p:txBody>
      </p:sp>
      <p:sp>
        <p:nvSpPr>
          <p:cNvPr id="309" name="Google Shape;309;gf2fe341eb5_0_42"/>
          <p:cNvSpPr txBox="1"/>
          <p:nvPr>
            <p:ph idx="3" type="body"/>
          </p:nvPr>
        </p:nvSpPr>
        <p:spPr>
          <a:xfrm>
            <a:off x="6126480"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Microsoft (MSFT)</a:t>
            </a:r>
            <a:endParaRPr b="1"/>
          </a:p>
        </p:txBody>
      </p:sp>
      <p:sp>
        <p:nvSpPr>
          <p:cNvPr id="310" name="Google Shape;310;gf2fe341eb5_0_42"/>
          <p:cNvSpPr txBox="1"/>
          <p:nvPr>
            <p:ph idx="4" type="body"/>
          </p:nvPr>
        </p:nvSpPr>
        <p:spPr>
          <a:xfrm>
            <a:off x="6126480" y="2507550"/>
            <a:ext cx="4480500" cy="3664500"/>
          </a:xfrm>
          <a:prstGeom prst="rect">
            <a:avLst/>
          </a:prstGeom>
        </p:spPr>
        <p:txBody>
          <a:bodyPr anchorCtr="0" anchor="t" bIns="45700" lIns="91425" spcFirstLastPara="1" rIns="91425" wrap="square" tIns="45700">
            <a:normAutofit/>
          </a:bodyPr>
          <a:lstStyle/>
          <a:p>
            <a:pPr indent="-172720" lvl="0" marL="182880" rtl="0" algn="l">
              <a:spcBef>
                <a:spcPts val="0"/>
              </a:spcBef>
              <a:spcAft>
                <a:spcPts val="0"/>
              </a:spcAft>
              <a:buSzPts val="1280"/>
              <a:buChar char="•"/>
            </a:pPr>
            <a:r>
              <a:rPr lang="en-US" sz="1600"/>
              <a:t>Starting price: 08-23-2021 304.65</a:t>
            </a:r>
            <a:endParaRPr/>
          </a:p>
          <a:p>
            <a:pPr indent="-101599" lvl="0" marL="182880" rtl="0" algn="l">
              <a:spcBef>
                <a:spcPts val="1600"/>
              </a:spcBef>
              <a:spcAft>
                <a:spcPts val="0"/>
              </a:spcAft>
              <a:buNone/>
            </a:pPr>
            <a:r>
              <a:t/>
            </a:r>
            <a:endParaRPr sz="1600"/>
          </a:p>
          <a:p>
            <a:pPr indent="-172720" lvl="0" marL="182880" rtl="0" algn="l">
              <a:spcBef>
                <a:spcPts val="1600"/>
              </a:spcBef>
              <a:spcAft>
                <a:spcPts val="0"/>
              </a:spcAft>
              <a:buSzPts val="1280"/>
              <a:buChar char="•"/>
            </a:pPr>
            <a:r>
              <a:rPr lang="en-US" sz="1600"/>
              <a:t>Ending price: 09-17-2021 299.87 </a:t>
            </a:r>
            <a:r>
              <a:rPr b="1" lang="en-US" sz="1600">
                <a:solidFill>
                  <a:srgbClr val="FF0000"/>
                </a:solidFill>
              </a:rPr>
              <a:t>(-4.78)</a:t>
            </a:r>
            <a:endParaRPr b="1">
              <a:solidFill>
                <a:srgbClr val="FF0000"/>
              </a:solidFill>
            </a:endParaRPr>
          </a:p>
          <a:p>
            <a:pPr indent="-101599" lvl="0" marL="182880" rtl="0" algn="l">
              <a:spcBef>
                <a:spcPts val="1600"/>
              </a:spcBef>
              <a:spcAft>
                <a:spcPts val="0"/>
              </a:spcAft>
              <a:buNone/>
            </a:pPr>
            <a:r>
              <a:t/>
            </a:r>
            <a:endParaRPr sz="1600"/>
          </a:p>
          <a:p>
            <a:pPr indent="-172720" lvl="0" marL="182880" rtl="0" algn="l">
              <a:spcBef>
                <a:spcPts val="1600"/>
              </a:spcBef>
              <a:spcAft>
                <a:spcPts val="0"/>
              </a:spcAft>
              <a:buSzPts val="1280"/>
              <a:buChar char="•"/>
            </a:pPr>
            <a:r>
              <a:rPr lang="en-US" sz="1600"/>
              <a:t>Biggest gain: 09-15-2021 +5.03 (+1.68%)</a:t>
            </a:r>
            <a:endParaRPr/>
          </a:p>
          <a:p>
            <a:pPr indent="-101599" lvl="0" marL="182880" rtl="0" algn="l">
              <a:spcBef>
                <a:spcPts val="1600"/>
              </a:spcBef>
              <a:spcAft>
                <a:spcPts val="0"/>
              </a:spcAft>
              <a:buNone/>
            </a:pPr>
            <a:r>
              <a:t/>
            </a:r>
            <a:endParaRPr sz="1600"/>
          </a:p>
          <a:p>
            <a:pPr indent="-172720" lvl="0" marL="182880" rtl="0" algn="l">
              <a:spcBef>
                <a:spcPts val="1600"/>
              </a:spcBef>
              <a:spcAft>
                <a:spcPts val="0"/>
              </a:spcAft>
              <a:buSzPts val="1280"/>
              <a:buChar char="•"/>
            </a:pPr>
            <a:r>
              <a:rPr lang="en-US" sz="1600"/>
              <a:t>Biggest loss: 09-17-2021 -5.35 (-1.75%)</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f2fe341eb5_0_50"/>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Ford vs. General Motors</a:t>
            </a:r>
            <a:endParaRPr/>
          </a:p>
        </p:txBody>
      </p:sp>
      <p:pic>
        <p:nvPicPr>
          <p:cNvPr id="316" name="Google Shape;316;gf2fe341eb5_0_50"/>
          <p:cNvPicPr preferRelativeResize="0"/>
          <p:nvPr/>
        </p:nvPicPr>
        <p:blipFill rotWithShape="1">
          <a:blip r:embed="rId3">
            <a:alphaModFix/>
          </a:blip>
          <a:srcRect b="19195" l="0" r="0" t="19653"/>
          <a:stretch/>
        </p:blipFill>
        <p:spPr>
          <a:xfrm>
            <a:off x="1530438" y="1919220"/>
            <a:ext cx="3284875" cy="1633729"/>
          </a:xfrm>
          <a:prstGeom prst="rect">
            <a:avLst/>
          </a:prstGeom>
          <a:noFill/>
          <a:ln>
            <a:noFill/>
          </a:ln>
        </p:spPr>
      </p:pic>
      <p:pic>
        <p:nvPicPr>
          <p:cNvPr id="317" name="Google Shape;317;gf2fe341eb5_0_50"/>
          <p:cNvPicPr preferRelativeResize="0"/>
          <p:nvPr/>
        </p:nvPicPr>
        <p:blipFill>
          <a:blip r:embed="rId4">
            <a:alphaModFix/>
          </a:blip>
          <a:stretch>
            <a:fillRect/>
          </a:stretch>
        </p:blipFill>
        <p:spPr>
          <a:xfrm>
            <a:off x="7932150" y="1839075"/>
            <a:ext cx="1794025" cy="1794025"/>
          </a:xfrm>
          <a:prstGeom prst="rect">
            <a:avLst/>
          </a:prstGeom>
          <a:noFill/>
          <a:ln>
            <a:noFill/>
          </a:ln>
        </p:spPr>
      </p:pic>
      <p:pic>
        <p:nvPicPr>
          <p:cNvPr id="318" name="Google Shape;318;gf2fe341eb5_0_50"/>
          <p:cNvPicPr preferRelativeResize="0"/>
          <p:nvPr/>
        </p:nvPicPr>
        <p:blipFill>
          <a:blip r:embed="rId5">
            <a:alphaModFix/>
          </a:blip>
          <a:stretch>
            <a:fillRect/>
          </a:stretch>
        </p:blipFill>
        <p:spPr>
          <a:xfrm>
            <a:off x="1332150" y="3780725"/>
            <a:ext cx="3681450" cy="1113625"/>
          </a:xfrm>
          <a:prstGeom prst="rect">
            <a:avLst/>
          </a:prstGeom>
          <a:noFill/>
          <a:ln>
            <a:noFill/>
          </a:ln>
        </p:spPr>
      </p:pic>
      <p:pic>
        <p:nvPicPr>
          <p:cNvPr id="319" name="Google Shape;319;gf2fe341eb5_0_50"/>
          <p:cNvPicPr preferRelativeResize="0"/>
          <p:nvPr/>
        </p:nvPicPr>
        <p:blipFill rotWithShape="1">
          <a:blip r:embed="rId6">
            <a:alphaModFix/>
          </a:blip>
          <a:srcRect b="36661" l="0" r="0" t="34476"/>
          <a:stretch/>
        </p:blipFill>
        <p:spPr>
          <a:xfrm>
            <a:off x="7077900" y="3883450"/>
            <a:ext cx="3502525" cy="1010900"/>
          </a:xfrm>
          <a:prstGeom prst="rect">
            <a:avLst/>
          </a:prstGeom>
          <a:noFill/>
          <a:ln>
            <a:noFill/>
          </a:ln>
        </p:spPr>
      </p:pic>
      <p:pic>
        <p:nvPicPr>
          <p:cNvPr id="320" name="Google Shape;320;gf2fe341eb5_0_50"/>
          <p:cNvPicPr preferRelativeResize="0"/>
          <p:nvPr/>
        </p:nvPicPr>
        <p:blipFill>
          <a:blip r:embed="rId7">
            <a:alphaModFix/>
          </a:blip>
          <a:stretch>
            <a:fillRect/>
          </a:stretch>
        </p:blipFill>
        <p:spPr>
          <a:xfrm>
            <a:off x="2229275" y="4894360"/>
            <a:ext cx="1887190" cy="1887190"/>
          </a:xfrm>
          <a:prstGeom prst="rect">
            <a:avLst/>
          </a:prstGeom>
          <a:noFill/>
          <a:ln>
            <a:noFill/>
          </a:ln>
        </p:spPr>
      </p:pic>
      <p:pic>
        <p:nvPicPr>
          <p:cNvPr id="321" name="Google Shape;321;gf2fe341eb5_0_50"/>
          <p:cNvPicPr preferRelativeResize="0"/>
          <p:nvPr/>
        </p:nvPicPr>
        <p:blipFill>
          <a:blip r:embed="rId8">
            <a:alphaModFix/>
          </a:blip>
          <a:stretch>
            <a:fillRect/>
          </a:stretch>
        </p:blipFill>
        <p:spPr>
          <a:xfrm>
            <a:off x="7060074" y="5633502"/>
            <a:ext cx="3681449" cy="292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f2fe341eb5_0_58"/>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Ford vs. General Motors</a:t>
            </a:r>
            <a:endParaRPr/>
          </a:p>
        </p:txBody>
      </p:sp>
      <p:pic>
        <p:nvPicPr>
          <p:cNvPr id="327" name="Google Shape;327;gf2fe341eb5_0_58"/>
          <p:cNvPicPr preferRelativeResize="0"/>
          <p:nvPr/>
        </p:nvPicPr>
        <p:blipFill>
          <a:blip r:embed="rId3">
            <a:alphaModFix/>
          </a:blip>
          <a:stretch>
            <a:fillRect/>
          </a:stretch>
        </p:blipFill>
        <p:spPr>
          <a:xfrm>
            <a:off x="1202923" y="1691450"/>
            <a:ext cx="9810614" cy="491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1261872" y="365760"/>
            <a:ext cx="9692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en-US"/>
              <a:t>Johana’s Background</a:t>
            </a:r>
            <a:endParaRPr/>
          </a:p>
        </p:txBody>
      </p:sp>
      <p:sp>
        <p:nvSpPr>
          <p:cNvPr id="119" name="Google Shape;119;p3"/>
          <p:cNvSpPr txBox="1"/>
          <p:nvPr>
            <p:ph idx="1" type="body"/>
          </p:nvPr>
        </p:nvSpPr>
        <p:spPr>
          <a:xfrm>
            <a:off x="984897" y="1817375"/>
            <a:ext cx="8595300" cy="4351200"/>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95000"/>
              </a:lnSpc>
              <a:spcBef>
                <a:spcPts val="0"/>
              </a:spcBef>
              <a:spcAft>
                <a:spcPts val="0"/>
              </a:spcAft>
              <a:buSzPts val="1440"/>
              <a:buChar char="•"/>
            </a:pPr>
            <a:r>
              <a:rPr lang="en-US"/>
              <a:t>Education</a:t>
            </a:r>
            <a:endParaRPr/>
          </a:p>
          <a:p>
            <a:pPr indent="-182880" lvl="1" marL="457200" rtl="0" algn="l">
              <a:lnSpc>
                <a:spcPct val="90000"/>
              </a:lnSpc>
              <a:spcBef>
                <a:spcPts val="500"/>
              </a:spcBef>
              <a:spcAft>
                <a:spcPts val="0"/>
              </a:spcAft>
              <a:buSzPts val="1600"/>
              <a:buChar char="●"/>
            </a:pPr>
            <a:r>
              <a:rPr lang="en-US"/>
              <a:t>Master In Business Administration with Major in Finance </a:t>
            </a:r>
            <a:endParaRPr/>
          </a:p>
          <a:p>
            <a:pPr indent="0" lvl="1" marL="457200" rtl="0" algn="l">
              <a:lnSpc>
                <a:spcPct val="90000"/>
              </a:lnSpc>
              <a:spcBef>
                <a:spcPts val="600"/>
              </a:spcBef>
              <a:spcAft>
                <a:spcPts val="0"/>
              </a:spcAft>
              <a:buSzPts val="1600"/>
              <a:buNone/>
            </a:pPr>
            <a:r>
              <a:rPr lang="en-US"/>
              <a:t>   (Magna Cum Laude)</a:t>
            </a:r>
            <a:endParaRPr/>
          </a:p>
          <a:p>
            <a:pPr indent="-182880" lvl="1" marL="457200" rtl="0" algn="l">
              <a:lnSpc>
                <a:spcPct val="90000"/>
              </a:lnSpc>
              <a:spcBef>
                <a:spcPts val="600"/>
              </a:spcBef>
              <a:spcAft>
                <a:spcPts val="0"/>
              </a:spcAft>
              <a:buSzPts val="1600"/>
              <a:buChar char="●"/>
            </a:pPr>
            <a:r>
              <a:rPr lang="en-US"/>
              <a:t>Bachelor in Computer Science </a:t>
            </a:r>
            <a:endParaRPr/>
          </a:p>
          <a:p>
            <a:pPr indent="0" lvl="1" marL="457200" rtl="0" algn="l">
              <a:lnSpc>
                <a:spcPct val="90000"/>
              </a:lnSpc>
              <a:spcBef>
                <a:spcPts val="600"/>
              </a:spcBef>
              <a:spcAft>
                <a:spcPts val="0"/>
              </a:spcAft>
              <a:buSzPts val="1600"/>
              <a:buNone/>
            </a:pPr>
            <a:r>
              <a:t/>
            </a:r>
            <a:endParaRPr/>
          </a:p>
          <a:p>
            <a:pPr indent="-182880" lvl="0" marL="182880" rtl="0" algn="l">
              <a:lnSpc>
                <a:spcPct val="95000"/>
              </a:lnSpc>
              <a:spcBef>
                <a:spcPts val="1700"/>
              </a:spcBef>
              <a:spcAft>
                <a:spcPts val="0"/>
              </a:spcAft>
              <a:buSzPts val="1440"/>
              <a:buChar char="•"/>
            </a:pPr>
            <a:r>
              <a:rPr lang="en-US"/>
              <a:t>Work Experience</a:t>
            </a:r>
            <a:endParaRPr/>
          </a:p>
          <a:p>
            <a:pPr indent="-182880" lvl="1" marL="457200" rtl="0" algn="l">
              <a:lnSpc>
                <a:spcPct val="90000"/>
              </a:lnSpc>
              <a:spcBef>
                <a:spcPts val="500"/>
              </a:spcBef>
              <a:spcAft>
                <a:spcPts val="0"/>
              </a:spcAft>
              <a:buSzPts val="1600"/>
              <a:buChar char="●"/>
            </a:pPr>
            <a:r>
              <a:rPr lang="en-US"/>
              <a:t>Senior SQL Developer at UNFI – Current</a:t>
            </a:r>
            <a:endParaRPr/>
          </a:p>
          <a:p>
            <a:pPr indent="-182880" lvl="1" marL="457200" rtl="0" algn="l">
              <a:lnSpc>
                <a:spcPct val="90000"/>
              </a:lnSpc>
              <a:spcBef>
                <a:spcPts val="600"/>
              </a:spcBef>
              <a:spcAft>
                <a:spcPts val="0"/>
              </a:spcAft>
              <a:buSzPts val="1600"/>
              <a:buChar char="●"/>
            </a:pPr>
            <a:r>
              <a:rPr lang="en-US"/>
              <a:t>SSRS Report Developer at CSS Global Tech</a:t>
            </a:r>
            <a:endParaRPr/>
          </a:p>
          <a:p>
            <a:pPr indent="-182880" lvl="1" marL="457200" rtl="0" algn="l">
              <a:lnSpc>
                <a:spcPct val="90000"/>
              </a:lnSpc>
              <a:spcBef>
                <a:spcPts val="600"/>
              </a:spcBef>
              <a:spcAft>
                <a:spcPts val="0"/>
              </a:spcAft>
              <a:buSzPts val="1600"/>
              <a:buChar char="●"/>
            </a:pPr>
            <a:r>
              <a:rPr lang="en-US"/>
              <a:t>Software Developer at Secretary of Education, Honduras</a:t>
            </a:r>
            <a:endParaRPr/>
          </a:p>
          <a:p>
            <a:pPr indent="0" lvl="0" marL="0" rtl="0" algn="l">
              <a:lnSpc>
                <a:spcPct val="95000"/>
              </a:lnSpc>
              <a:spcBef>
                <a:spcPts val="1700"/>
              </a:spcBef>
              <a:spcAft>
                <a:spcPts val="0"/>
              </a:spcAft>
              <a:buSzPts val="1440"/>
              <a:buNone/>
            </a:pPr>
            <a:r>
              <a:t/>
            </a:r>
            <a:endParaRPr/>
          </a:p>
          <a:p>
            <a:pPr indent="-81279" lvl="1" marL="457200" rtl="0" algn="l">
              <a:lnSpc>
                <a:spcPct val="90000"/>
              </a:lnSpc>
              <a:spcBef>
                <a:spcPts val="500"/>
              </a:spcBef>
              <a:spcAft>
                <a:spcPts val="0"/>
              </a:spcAft>
              <a:buSzPts val="1600"/>
              <a:buNone/>
            </a:pPr>
            <a:r>
              <a:t/>
            </a:r>
            <a:endParaRPr/>
          </a:p>
          <a:p>
            <a:pPr indent="-91440" lvl="0" marL="182880" rtl="0" algn="l">
              <a:lnSpc>
                <a:spcPct val="95000"/>
              </a:lnSpc>
              <a:spcBef>
                <a:spcPts val="1700"/>
              </a:spcBef>
              <a:spcAft>
                <a:spcPts val="0"/>
              </a:spcAft>
              <a:buSzPts val="1440"/>
              <a:buNone/>
            </a:pPr>
            <a:r>
              <a:t/>
            </a:r>
            <a:endParaRPr/>
          </a:p>
          <a:p>
            <a:pPr indent="-91440" lvl="0" marL="182880" rtl="0" algn="l">
              <a:lnSpc>
                <a:spcPct val="95000"/>
              </a:lnSpc>
              <a:spcBef>
                <a:spcPts val="1600"/>
              </a:spcBef>
              <a:spcAft>
                <a:spcPts val="0"/>
              </a:spcAft>
              <a:buSzPts val="1440"/>
              <a:buNone/>
            </a:pPr>
            <a:r>
              <a:t/>
            </a:r>
            <a:endParaRPr/>
          </a:p>
        </p:txBody>
      </p:sp>
      <p:pic>
        <p:nvPicPr>
          <p:cNvPr id="120" name="Google Shape;120;p3"/>
          <p:cNvPicPr preferRelativeResize="0"/>
          <p:nvPr/>
        </p:nvPicPr>
        <p:blipFill rotWithShape="1">
          <a:blip r:embed="rId3">
            <a:alphaModFix/>
          </a:blip>
          <a:srcRect b="0" l="0" r="0" t="0"/>
          <a:stretch/>
        </p:blipFill>
        <p:spPr>
          <a:xfrm>
            <a:off x="8087999" y="498050"/>
            <a:ext cx="2409900" cy="2314500"/>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pic>
        <p:nvPicPr>
          <p:cNvPr descr="CCS Global Tech" id="121" name="Google Shape;121;p3"/>
          <p:cNvPicPr preferRelativeResize="0"/>
          <p:nvPr/>
        </p:nvPicPr>
        <p:blipFill rotWithShape="1">
          <a:blip r:embed="rId4">
            <a:alphaModFix/>
          </a:blip>
          <a:srcRect b="0" l="0" r="0" t="0"/>
          <a:stretch/>
        </p:blipFill>
        <p:spPr>
          <a:xfrm>
            <a:off x="5238750" y="3200400"/>
            <a:ext cx="1714500" cy="457200"/>
          </a:xfrm>
          <a:prstGeom prst="rect">
            <a:avLst/>
          </a:prstGeom>
          <a:noFill/>
          <a:ln>
            <a:noFill/>
          </a:ln>
        </p:spPr>
      </p:pic>
      <p:grpSp>
        <p:nvGrpSpPr>
          <p:cNvPr id="122" name="Google Shape;122;p3"/>
          <p:cNvGrpSpPr/>
          <p:nvPr/>
        </p:nvGrpSpPr>
        <p:grpSpPr>
          <a:xfrm>
            <a:off x="6956924" y="3200399"/>
            <a:ext cx="4324349" cy="1184400"/>
            <a:chOff x="5781099" y="5166549"/>
            <a:chExt cx="4324349" cy="1184400"/>
          </a:xfrm>
        </p:grpSpPr>
        <p:pic>
          <p:nvPicPr>
            <p:cNvPr descr="Socios Locales" id="123" name="Google Shape;123;p3"/>
            <p:cNvPicPr preferRelativeResize="0"/>
            <p:nvPr/>
          </p:nvPicPr>
          <p:blipFill rotWithShape="1">
            <a:blip r:embed="rId5">
              <a:alphaModFix/>
            </a:blip>
            <a:srcRect b="0" l="0" r="0" t="0"/>
            <a:stretch/>
          </p:blipFill>
          <p:spPr>
            <a:xfrm>
              <a:off x="8702891" y="5338001"/>
              <a:ext cx="1402558" cy="949918"/>
            </a:xfrm>
            <a:prstGeom prst="rect">
              <a:avLst/>
            </a:prstGeom>
            <a:noFill/>
            <a:ln>
              <a:noFill/>
            </a:ln>
          </p:spPr>
        </p:pic>
        <p:pic>
          <p:nvPicPr>
            <p:cNvPr descr="UNFI Completes Transformative Acquisition Of SUPERVALU" id="124" name="Google Shape;124;p3"/>
            <p:cNvPicPr preferRelativeResize="0"/>
            <p:nvPr/>
          </p:nvPicPr>
          <p:blipFill rotWithShape="1">
            <a:blip r:embed="rId6">
              <a:alphaModFix/>
            </a:blip>
            <a:srcRect b="0" l="0" r="0" t="0"/>
            <a:stretch/>
          </p:blipFill>
          <p:spPr>
            <a:xfrm>
              <a:off x="5781099" y="5166549"/>
              <a:ext cx="1914600" cy="1184400"/>
            </a:xfrm>
            <a:prstGeom prst="ellipse">
              <a:avLst/>
            </a:prstGeom>
            <a:noFill/>
            <a:ln>
              <a:noFill/>
            </a:ln>
          </p:spPr>
        </p:pic>
        <p:pic>
          <p:nvPicPr>
            <p:cNvPr id="125" name="Google Shape;125;p3"/>
            <p:cNvPicPr preferRelativeResize="0"/>
            <p:nvPr/>
          </p:nvPicPr>
          <p:blipFill rotWithShape="1">
            <a:blip r:embed="rId7">
              <a:alphaModFix/>
            </a:blip>
            <a:srcRect b="0" l="0" r="0" t="0"/>
            <a:stretch/>
          </p:blipFill>
          <p:spPr>
            <a:xfrm>
              <a:off x="7550367" y="5338001"/>
              <a:ext cx="1228800" cy="895200"/>
            </a:xfrm>
            <a:prstGeom prst="roundRect">
              <a:avLst>
                <a:gd fmla="val 16667" name="adj"/>
              </a:avLst>
            </a:prstGeom>
            <a:noFill/>
            <a:ln>
              <a:noFill/>
            </a:ln>
            <a:effectLst>
              <a:outerShdw blurRad="76200" rotWithShape="0" algn="tl" dir="7800000" dist="38100">
                <a:srgbClr val="000000">
                  <a:alpha val="40000"/>
                </a:srgbClr>
              </a:outerShdw>
            </a:effectLst>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f2fe341eb5_0_66"/>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Ford vs. General Motors</a:t>
            </a:r>
            <a:endParaRPr/>
          </a:p>
        </p:txBody>
      </p:sp>
      <p:pic>
        <p:nvPicPr>
          <p:cNvPr id="333" name="Google Shape;333;gf2fe341eb5_0_66"/>
          <p:cNvPicPr preferRelativeResize="0"/>
          <p:nvPr/>
        </p:nvPicPr>
        <p:blipFill>
          <a:blip r:embed="rId3">
            <a:alphaModFix/>
          </a:blip>
          <a:stretch>
            <a:fillRect/>
          </a:stretch>
        </p:blipFill>
        <p:spPr>
          <a:xfrm>
            <a:off x="1301100" y="1691450"/>
            <a:ext cx="9614249" cy="48854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f2fe341eb5_0_74"/>
          <p:cNvSpPr txBox="1"/>
          <p:nvPr>
            <p:ph type="title"/>
          </p:nvPr>
        </p:nvSpPr>
        <p:spPr>
          <a:xfrm>
            <a:off x="1261872" y="365760"/>
            <a:ext cx="96927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Ford vs. General Motors</a:t>
            </a:r>
            <a:endParaRPr/>
          </a:p>
        </p:txBody>
      </p:sp>
      <p:sp>
        <p:nvSpPr>
          <p:cNvPr id="339" name="Google Shape;339;gf2fe341eb5_0_74"/>
          <p:cNvSpPr txBox="1"/>
          <p:nvPr>
            <p:ph idx="1" type="body"/>
          </p:nvPr>
        </p:nvSpPr>
        <p:spPr>
          <a:xfrm>
            <a:off x="1261872"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Ford (F)</a:t>
            </a:r>
            <a:endParaRPr b="1"/>
          </a:p>
        </p:txBody>
      </p:sp>
      <p:sp>
        <p:nvSpPr>
          <p:cNvPr id="340" name="Google Shape;340;gf2fe341eb5_0_74"/>
          <p:cNvSpPr txBox="1"/>
          <p:nvPr>
            <p:ph idx="2" type="body"/>
          </p:nvPr>
        </p:nvSpPr>
        <p:spPr>
          <a:xfrm>
            <a:off x="1261872" y="2507550"/>
            <a:ext cx="4480500" cy="3664500"/>
          </a:xfrm>
          <a:prstGeom prst="rect">
            <a:avLst/>
          </a:prstGeom>
        </p:spPr>
        <p:txBody>
          <a:bodyPr anchorCtr="0" anchor="t" bIns="45700" lIns="91425" spcFirstLastPara="1" rIns="91425" wrap="square" tIns="45700">
            <a:normAutofit/>
          </a:bodyPr>
          <a:lstStyle/>
          <a:p>
            <a:pPr indent="-182880" lvl="0" marL="182880" rtl="0" algn="l">
              <a:spcBef>
                <a:spcPts val="0"/>
              </a:spcBef>
              <a:spcAft>
                <a:spcPts val="0"/>
              </a:spcAft>
              <a:buSzPts val="1280"/>
              <a:buChar char="•"/>
            </a:pPr>
            <a:r>
              <a:rPr lang="en-US" sz="1600"/>
              <a:t>Starting price: 08-23-2021 12.73</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Ending price: 09-17-2021 13.55 </a:t>
            </a:r>
            <a:r>
              <a:rPr b="1" lang="en-US" sz="1600">
                <a:solidFill>
                  <a:srgbClr val="6AA84F"/>
                </a:solidFill>
              </a:rPr>
              <a:t>(+0.82)</a:t>
            </a:r>
            <a:endParaRPr b="1">
              <a:solidFill>
                <a:srgbClr val="6AA84F"/>
              </a:solidFill>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gain: 08-27-2021 +0.41 (+3.18%)</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loss: 09-09-2021 -0.27 (-2.07%)</a:t>
            </a:r>
            <a:endParaRPr/>
          </a:p>
        </p:txBody>
      </p:sp>
      <p:sp>
        <p:nvSpPr>
          <p:cNvPr id="341" name="Google Shape;341;gf2fe341eb5_0_74"/>
          <p:cNvSpPr txBox="1"/>
          <p:nvPr>
            <p:ph idx="3" type="body"/>
          </p:nvPr>
        </p:nvSpPr>
        <p:spPr>
          <a:xfrm>
            <a:off x="6126480" y="1713655"/>
            <a:ext cx="4480500" cy="731400"/>
          </a:xfrm>
          <a:prstGeom prst="rect">
            <a:avLst/>
          </a:prstGeom>
        </p:spPr>
        <p:txBody>
          <a:bodyPr anchorCtr="0" anchor="b" bIns="45700" lIns="91425" spcFirstLastPara="1" rIns="91425" wrap="square" tIns="45700">
            <a:normAutofit/>
          </a:bodyPr>
          <a:lstStyle/>
          <a:p>
            <a:pPr indent="0" lvl="0" marL="0" rtl="0" algn="l">
              <a:spcBef>
                <a:spcPts val="0"/>
              </a:spcBef>
              <a:spcAft>
                <a:spcPts val="200"/>
              </a:spcAft>
              <a:buNone/>
            </a:pPr>
            <a:r>
              <a:rPr b="1" lang="en-US"/>
              <a:t>General Motors (GM)</a:t>
            </a:r>
            <a:endParaRPr b="1"/>
          </a:p>
        </p:txBody>
      </p:sp>
      <p:sp>
        <p:nvSpPr>
          <p:cNvPr id="342" name="Google Shape;342;gf2fe341eb5_0_74"/>
          <p:cNvSpPr txBox="1"/>
          <p:nvPr>
            <p:ph idx="4" type="body"/>
          </p:nvPr>
        </p:nvSpPr>
        <p:spPr>
          <a:xfrm>
            <a:off x="6126480" y="2507550"/>
            <a:ext cx="4480500" cy="3664500"/>
          </a:xfrm>
          <a:prstGeom prst="rect">
            <a:avLst/>
          </a:prstGeom>
        </p:spPr>
        <p:txBody>
          <a:bodyPr anchorCtr="0" anchor="t" bIns="45700" lIns="91425" spcFirstLastPara="1" rIns="91425" wrap="square" tIns="45700">
            <a:normAutofit/>
          </a:bodyPr>
          <a:lstStyle/>
          <a:p>
            <a:pPr indent="-182880" lvl="0" marL="182880" rtl="0" algn="l">
              <a:spcBef>
                <a:spcPts val="0"/>
              </a:spcBef>
              <a:spcAft>
                <a:spcPts val="0"/>
              </a:spcAft>
              <a:buSzPts val="1280"/>
              <a:buChar char="•"/>
            </a:pPr>
            <a:r>
              <a:rPr lang="en-US" sz="1600"/>
              <a:t>Starting price: 08-23-2021 48.18</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Ending price: 09-17-2021 51.33 </a:t>
            </a:r>
            <a:r>
              <a:rPr b="1" lang="en-US" sz="1600">
                <a:solidFill>
                  <a:srgbClr val="6AA84F"/>
                </a:solidFill>
              </a:rPr>
              <a:t>(+3.15)</a:t>
            </a:r>
            <a:endParaRPr b="1">
              <a:solidFill>
                <a:srgbClr val="6AA84F"/>
              </a:solidFill>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gain: 08-24-2021 +1.39 (+2.89%)</a:t>
            </a:r>
            <a:endParaRPr/>
          </a:p>
          <a:p>
            <a:pPr indent="-101599" lvl="0" marL="182880" rtl="0" algn="l">
              <a:spcBef>
                <a:spcPts val="1600"/>
              </a:spcBef>
              <a:spcAft>
                <a:spcPts val="0"/>
              </a:spcAft>
              <a:buClr>
                <a:schemeClr val="dk1"/>
              </a:buClr>
              <a:buSzPts val="1280"/>
              <a:buFont typeface="Arial"/>
              <a:buNone/>
            </a:pPr>
            <a:r>
              <a:t/>
            </a:r>
            <a:endParaRPr sz="1600"/>
          </a:p>
          <a:p>
            <a:pPr indent="-182880" lvl="0" marL="182880" rtl="0" algn="l">
              <a:spcBef>
                <a:spcPts val="1600"/>
              </a:spcBef>
              <a:spcAft>
                <a:spcPts val="0"/>
              </a:spcAft>
              <a:buSzPts val="1280"/>
              <a:buChar char="•"/>
            </a:pPr>
            <a:r>
              <a:rPr lang="en-US" sz="1600"/>
              <a:t>Biggest loss: 08-26-2021 -1.08 (-2.17%)</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657225" y="442675"/>
            <a:ext cx="10297200" cy="944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33333"/>
              </a:buClr>
              <a:buSzPts val="4900"/>
              <a:buFont typeface="Proxima Nova"/>
              <a:buNone/>
            </a:pPr>
            <a:r>
              <a:rPr lang="en-US">
                <a:solidFill>
                  <a:srgbClr val="333333"/>
                </a:solidFill>
              </a:rPr>
              <a:t>Moving</a:t>
            </a:r>
            <a:r>
              <a:rPr lang="en-US"/>
              <a:t> </a:t>
            </a:r>
            <a:r>
              <a:rPr lang="en-US">
                <a:solidFill>
                  <a:srgbClr val="333333"/>
                </a:solidFill>
              </a:rPr>
              <a:t>Averages</a:t>
            </a:r>
            <a:endParaRPr/>
          </a:p>
        </p:txBody>
      </p:sp>
      <p:pic>
        <p:nvPicPr>
          <p:cNvPr id="348" name="Google Shape;348;p22"/>
          <p:cNvPicPr preferRelativeResize="0"/>
          <p:nvPr/>
        </p:nvPicPr>
        <p:blipFill rotWithShape="1">
          <a:blip r:embed="rId3">
            <a:alphaModFix/>
          </a:blip>
          <a:srcRect b="0" l="0" r="0" t="0"/>
          <a:stretch/>
        </p:blipFill>
        <p:spPr>
          <a:xfrm>
            <a:off x="314325" y="2997200"/>
            <a:ext cx="5629276" cy="1133475"/>
          </a:xfrm>
          <a:prstGeom prst="rect">
            <a:avLst/>
          </a:prstGeom>
          <a:noFill/>
          <a:ln>
            <a:noFill/>
          </a:ln>
        </p:spPr>
      </p:pic>
      <p:pic>
        <p:nvPicPr>
          <p:cNvPr descr="Trend Up Icons - Download Free Vector Icons | Noun Project" id="349" name="Google Shape;349;p22"/>
          <p:cNvPicPr preferRelativeResize="0"/>
          <p:nvPr/>
        </p:nvPicPr>
        <p:blipFill rotWithShape="1">
          <a:blip r:embed="rId4">
            <a:alphaModFix/>
          </a:blip>
          <a:srcRect b="0" l="0" r="0" t="0"/>
          <a:stretch/>
        </p:blipFill>
        <p:spPr>
          <a:xfrm>
            <a:off x="6453473" y="2328862"/>
            <a:ext cx="1905000" cy="1905000"/>
          </a:xfrm>
          <a:prstGeom prst="rect">
            <a:avLst/>
          </a:prstGeom>
          <a:noFill/>
          <a:ln>
            <a:noFill/>
          </a:ln>
        </p:spPr>
      </p:pic>
      <p:sp>
        <p:nvSpPr>
          <p:cNvPr id="350" name="Google Shape;350;p22"/>
          <p:cNvSpPr txBox="1"/>
          <p:nvPr/>
        </p:nvSpPr>
        <p:spPr>
          <a:xfrm>
            <a:off x="657225" y="1868738"/>
            <a:ext cx="250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3600" u="none" cap="none" strike="noStrike">
                <a:solidFill>
                  <a:schemeClr val="dk1"/>
                </a:solidFill>
                <a:latin typeface="Century Schoolbook"/>
                <a:ea typeface="Century Schoolbook"/>
                <a:cs typeface="Century Schoolbook"/>
                <a:sym typeface="Century Schoolbook"/>
              </a:rPr>
              <a:t>Formula</a:t>
            </a:r>
            <a:endParaRPr sz="3600">
              <a:latin typeface="Century Schoolbook"/>
              <a:ea typeface="Century Schoolbook"/>
              <a:cs typeface="Century Schoolbook"/>
              <a:sym typeface="Century Schoolbook"/>
            </a:endParaRPr>
          </a:p>
        </p:txBody>
      </p:sp>
      <p:sp>
        <p:nvSpPr>
          <p:cNvPr id="351" name="Google Shape;351;p22"/>
          <p:cNvSpPr txBox="1"/>
          <p:nvPr/>
        </p:nvSpPr>
        <p:spPr>
          <a:xfrm>
            <a:off x="6523300" y="1768725"/>
            <a:ext cx="4552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entury Schoolbook"/>
                <a:ea typeface="Century Schoolbook"/>
                <a:cs typeface="Century Schoolbook"/>
                <a:sym typeface="Century Schoolbook"/>
              </a:rPr>
              <a:t>Help to determine:</a:t>
            </a:r>
            <a:endParaRPr sz="3600">
              <a:solidFill>
                <a:schemeClr val="dk1"/>
              </a:solidFill>
              <a:latin typeface="Century Schoolbook"/>
              <a:ea typeface="Century Schoolbook"/>
              <a:cs typeface="Century Schoolbook"/>
              <a:sym typeface="Century Schoolbook"/>
            </a:endParaRPr>
          </a:p>
        </p:txBody>
      </p:sp>
      <p:sp>
        <p:nvSpPr>
          <p:cNvPr id="352" name="Google Shape;352;p22"/>
          <p:cNvSpPr txBox="1"/>
          <p:nvPr/>
        </p:nvSpPr>
        <p:spPr>
          <a:xfrm>
            <a:off x="8229600" y="3098300"/>
            <a:ext cx="130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Schoolbook"/>
                <a:ea typeface="Century Schoolbook"/>
                <a:cs typeface="Century Schoolbook"/>
                <a:sym typeface="Century Schoolbook"/>
              </a:rPr>
              <a:t>Up Trend</a:t>
            </a:r>
            <a:endParaRPr/>
          </a:p>
        </p:txBody>
      </p:sp>
      <p:pic>
        <p:nvPicPr>
          <p:cNvPr descr="Trend down Icon - Download in Line Style" id="353" name="Google Shape;353;p22"/>
          <p:cNvPicPr preferRelativeResize="0"/>
          <p:nvPr/>
        </p:nvPicPr>
        <p:blipFill rotWithShape="1">
          <a:blip r:embed="rId5">
            <a:alphaModFix/>
          </a:blip>
          <a:srcRect b="0" l="0" r="0" t="0"/>
          <a:stretch/>
        </p:blipFill>
        <p:spPr>
          <a:xfrm>
            <a:off x="6700838" y="4233862"/>
            <a:ext cx="1300162" cy="1447800"/>
          </a:xfrm>
          <a:prstGeom prst="rect">
            <a:avLst/>
          </a:prstGeom>
          <a:noFill/>
          <a:ln>
            <a:noFill/>
          </a:ln>
        </p:spPr>
      </p:pic>
      <p:sp>
        <p:nvSpPr>
          <p:cNvPr id="354" name="Google Shape;354;p22"/>
          <p:cNvSpPr txBox="1"/>
          <p:nvPr/>
        </p:nvSpPr>
        <p:spPr>
          <a:xfrm>
            <a:off x="8229600" y="4887125"/>
            <a:ext cx="158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Schoolbook"/>
                <a:ea typeface="Century Schoolbook"/>
                <a:cs typeface="Century Schoolbook"/>
                <a:sym typeface="Century Schoolbook"/>
              </a:rPr>
              <a:t>Down Trend</a:t>
            </a:r>
            <a:endParaRPr/>
          </a:p>
        </p:txBody>
      </p:sp>
      <p:grpSp>
        <p:nvGrpSpPr>
          <p:cNvPr id="355" name="Google Shape;355;p22"/>
          <p:cNvGrpSpPr/>
          <p:nvPr/>
        </p:nvGrpSpPr>
        <p:grpSpPr>
          <a:xfrm>
            <a:off x="10067861" y="4468076"/>
            <a:ext cx="990983" cy="1157732"/>
            <a:chOff x="10677525" y="4468017"/>
            <a:chExt cx="857400" cy="1157732"/>
          </a:xfrm>
        </p:grpSpPr>
        <p:pic>
          <p:nvPicPr>
            <p:cNvPr id="356" name="Google Shape;356;p22"/>
            <p:cNvPicPr preferRelativeResize="0"/>
            <p:nvPr/>
          </p:nvPicPr>
          <p:blipFill rotWithShape="1">
            <a:blip r:embed="rId6">
              <a:alphaModFix/>
            </a:blip>
            <a:srcRect b="0" l="0" r="0" t="0"/>
            <a:stretch/>
          </p:blipFill>
          <p:spPr>
            <a:xfrm>
              <a:off x="10677525" y="4468017"/>
              <a:ext cx="857250" cy="838200"/>
            </a:xfrm>
            <a:prstGeom prst="rect">
              <a:avLst/>
            </a:prstGeom>
            <a:noFill/>
            <a:ln>
              <a:noFill/>
            </a:ln>
          </p:spPr>
        </p:pic>
        <p:sp>
          <p:nvSpPr>
            <p:cNvPr id="357" name="Google Shape;357;p22"/>
            <p:cNvSpPr txBox="1"/>
            <p:nvPr/>
          </p:nvSpPr>
          <p:spPr>
            <a:xfrm>
              <a:off x="10677525" y="5256449"/>
              <a:ext cx="85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entury Schoolbook"/>
                  <a:ea typeface="Century Schoolbook"/>
                  <a:cs typeface="Century Schoolbook"/>
                  <a:sym typeface="Century Schoolbook"/>
                </a:rPr>
                <a:t>Signal</a:t>
              </a:r>
              <a:endParaRPr/>
            </a:p>
          </p:txBody>
        </p:sp>
      </p:grpSp>
      <p:grpSp>
        <p:nvGrpSpPr>
          <p:cNvPr id="358" name="Google Shape;358;p22"/>
          <p:cNvGrpSpPr/>
          <p:nvPr/>
        </p:nvGrpSpPr>
        <p:grpSpPr>
          <a:xfrm>
            <a:off x="10077239" y="2650618"/>
            <a:ext cx="990983" cy="1184421"/>
            <a:chOff x="10610850" y="2650628"/>
            <a:chExt cx="857400" cy="1184421"/>
          </a:xfrm>
        </p:grpSpPr>
        <p:pic>
          <p:nvPicPr>
            <p:cNvPr id="359" name="Google Shape;359;p22"/>
            <p:cNvPicPr preferRelativeResize="0"/>
            <p:nvPr/>
          </p:nvPicPr>
          <p:blipFill rotWithShape="1">
            <a:blip r:embed="rId7">
              <a:alphaModFix/>
            </a:blip>
            <a:srcRect b="0" l="0" r="0" t="0"/>
            <a:stretch/>
          </p:blipFill>
          <p:spPr>
            <a:xfrm>
              <a:off x="10656193" y="2650628"/>
              <a:ext cx="771525" cy="895350"/>
            </a:xfrm>
            <a:prstGeom prst="rect">
              <a:avLst/>
            </a:prstGeom>
            <a:noFill/>
            <a:ln>
              <a:noFill/>
            </a:ln>
          </p:spPr>
        </p:pic>
        <p:sp>
          <p:nvSpPr>
            <p:cNvPr id="360" name="Google Shape;360;p22"/>
            <p:cNvSpPr txBox="1"/>
            <p:nvPr/>
          </p:nvSpPr>
          <p:spPr>
            <a:xfrm>
              <a:off x="10610850" y="3465749"/>
              <a:ext cx="85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entury Schoolbook"/>
                  <a:ea typeface="Century Schoolbook"/>
                  <a:cs typeface="Century Schoolbook"/>
                  <a:sym typeface="Century Schoolbook"/>
                </a:rPr>
                <a:t>Signal</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type="title"/>
          </p:nvPr>
        </p:nvSpPr>
        <p:spPr>
          <a:xfrm>
            <a:off x="838200" y="365125"/>
            <a:ext cx="10515600" cy="93027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333333"/>
              </a:buClr>
              <a:buSzPct val="100000"/>
              <a:buFont typeface="Proxima Nova"/>
              <a:buNone/>
            </a:pPr>
            <a:br>
              <a:rPr lang="en-US" sz="5400">
                <a:solidFill>
                  <a:srgbClr val="333333"/>
                </a:solidFill>
                <a:latin typeface="Proxima Nova"/>
                <a:ea typeface="Proxima Nova"/>
                <a:cs typeface="Proxima Nova"/>
                <a:sym typeface="Proxima Nova"/>
              </a:rPr>
            </a:br>
            <a:br>
              <a:rPr lang="en-US" sz="5400">
                <a:solidFill>
                  <a:srgbClr val="333333"/>
                </a:solidFill>
                <a:latin typeface="Proxima Nova"/>
                <a:ea typeface="Proxima Nova"/>
                <a:cs typeface="Proxima Nova"/>
                <a:sym typeface="Proxima Nova"/>
              </a:rPr>
            </a:br>
            <a:r>
              <a:rPr lang="en-US" sz="4850">
                <a:solidFill>
                  <a:srgbClr val="333333"/>
                </a:solidFill>
              </a:rPr>
              <a:t>Getting the Data</a:t>
            </a:r>
            <a:endParaRPr sz="4850">
              <a:solidFill>
                <a:srgbClr val="333333"/>
              </a:solidFill>
            </a:endParaRPr>
          </a:p>
        </p:txBody>
      </p:sp>
      <p:pic>
        <p:nvPicPr>
          <p:cNvPr id="366" name="Google Shape;366;p23"/>
          <p:cNvPicPr preferRelativeResize="0"/>
          <p:nvPr>
            <p:ph idx="1" type="body"/>
          </p:nvPr>
        </p:nvPicPr>
        <p:blipFill rotWithShape="1">
          <a:blip r:embed="rId3">
            <a:alphaModFix/>
          </a:blip>
          <a:srcRect b="0" l="0" r="0" t="0"/>
          <a:stretch/>
        </p:blipFill>
        <p:spPr>
          <a:xfrm>
            <a:off x="804863" y="4342781"/>
            <a:ext cx="8594700" cy="1914300"/>
          </a:xfrm>
          <a:prstGeom prst="rect">
            <a:avLst/>
          </a:prstGeom>
          <a:noFill/>
          <a:ln>
            <a:noFill/>
          </a:ln>
        </p:spPr>
      </p:pic>
      <p:pic>
        <p:nvPicPr>
          <p:cNvPr id="367" name="Google Shape;367;p23"/>
          <p:cNvPicPr preferRelativeResize="0"/>
          <p:nvPr/>
        </p:nvPicPr>
        <p:blipFill rotWithShape="1">
          <a:blip r:embed="rId4">
            <a:alphaModFix/>
          </a:blip>
          <a:srcRect b="0" l="0" r="0" t="0"/>
          <a:stretch/>
        </p:blipFill>
        <p:spPr>
          <a:xfrm>
            <a:off x="719137" y="1683917"/>
            <a:ext cx="10444163" cy="2466975"/>
          </a:xfrm>
          <a:prstGeom prst="rect">
            <a:avLst/>
          </a:prstGeom>
          <a:noFill/>
          <a:ln>
            <a:noFill/>
          </a:ln>
        </p:spPr>
      </p:pic>
      <p:sp>
        <p:nvSpPr>
          <p:cNvPr id="368" name="Google Shape;368;p23"/>
          <p:cNvSpPr txBox="1"/>
          <p:nvPr/>
        </p:nvSpPr>
        <p:spPr>
          <a:xfrm>
            <a:off x="719121" y="1283800"/>
            <a:ext cx="255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333"/>
                </a:solidFill>
                <a:latin typeface="Century Schoolbook"/>
                <a:ea typeface="Century Schoolbook"/>
                <a:cs typeface="Century Schoolbook"/>
                <a:sym typeface="Century Schoolbook"/>
              </a:rPr>
              <a:t>Import Libraries</a:t>
            </a:r>
            <a:endParaRPr>
              <a:latin typeface="Century Schoolbook"/>
              <a:ea typeface="Century Schoolbook"/>
              <a:cs typeface="Century Schoolbook"/>
              <a:sym typeface="Century Schoolboo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ph type="title"/>
          </p:nvPr>
        </p:nvSpPr>
        <p:spPr>
          <a:xfrm>
            <a:off x="838200" y="365125"/>
            <a:ext cx="10515600" cy="942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333333"/>
              </a:buClr>
              <a:buSzPts val="3200"/>
              <a:buFont typeface="Proxima Nova"/>
              <a:buNone/>
            </a:pPr>
            <a:r>
              <a:rPr lang="en-US" sz="3300">
                <a:solidFill>
                  <a:srgbClr val="333333"/>
                </a:solidFill>
              </a:rPr>
              <a:t>Stock behavior compared to a short and longer term moving average of its Close Price</a:t>
            </a:r>
            <a:endParaRPr sz="3300"/>
          </a:p>
        </p:txBody>
      </p:sp>
      <p:pic>
        <p:nvPicPr>
          <p:cNvPr id="374" name="Google Shape;374;p24"/>
          <p:cNvPicPr preferRelativeResize="0"/>
          <p:nvPr>
            <p:ph idx="1" type="body"/>
          </p:nvPr>
        </p:nvPicPr>
        <p:blipFill rotWithShape="1">
          <a:blip r:embed="rId3">
            <a:alphaModFix/>
          </a:blip>
          <a:srcRect b="0" l="0" r="0" t="0"/>
          <a:stretch/>
        </p:blipFill>
        <p:spPr>
          <a:xfrm>
            <a:off x="654275" y="1450413"/>
            <a:ext cx="9791400" cy="3291600"/>
          </a:xfrm>
          <a:prstGeom prst="rect">
            <a:avLst/>
          </a:prstGeom>
          <a:noFill/>
          <a:ln>
            <a:noFill/>
          </a:ln>
        </p:spPr>
      </p:pic>
      <p:sp>
        <p:nvSpPr>
          <p:cNvPr id="375" name="Google Shape;375;p24"/>
          <p:cNvSpPr txBox="1"/>
          <p:nvPr/>
        </p:nvSpPr>
        <p:spPr>
          <a:xfrm>
            <a:off x="654025" y="4652975"/>
            <a:ext cx="9791400" cy="155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000">
                <a:solidFill>
                  <a:srgbClr val="333333"/>
                </a:solidFill>
                <a:latin typeface="Century Schoolbook"/>
                <a:ea typeface="Century Schoolbook"/>
                <a:cs typeface="Century Schoolbook"/>
                <a:sym typeface="Century Schoolbook"/>
              </a:rPr>
              <a:t>A simple moving average of the original time-series is calculated by taking for each date the average of the last </a:t>
            </a:r>
            <a:r>
              <a:rPr i="1" lang="en-US" sz="2000">
                <a:solidFill>
                  <a:srgbClr val="333333"/>
                </a:solidFill>
                <a:latin typeface="Century Schoolbook"/>
                <a:ea typeface="Century Schoolbook"/>
                <a:cs typeface="Century Schoolbook"/>
                <a:sym typeface="Century Schoolbook"/>
              </a:rPr>
              <a:t>W</a:t>
            </a:r>
            <a:r>
              <a:rPr lang="en-US" sz="2000">
                <a:solidFill>
                  <a:srgbClr val="333333"/>
                </a:solidFill>
                <a:latin typeface="Century Schoolbook"/>
                <a:ea typeface="Century Schoolbook"/>
                <a:cs typeface="Century Schoolbook"/>
                <a:sym typeface="Century Schoolbook"/>
              </a:rPr>
              <a:t> prices (including the price on the date of interest). pandas has </a:t>
            </a:r>
            <a:r>
              <a:rPr lang="en-US" sz="2000">
                <a:solidFill>
                  <a:schemeClr val="dk1"/>
                </a:solidFill>
                <a:latin typeface="Century Schoolbook"/>
                <a:ea typeface="Century Schoolbook"/>
                <a:cs typeface="Century Schoolbook"/>
                <a:sym typeface="Century Schoolbook"/>
              </a:rPr>
              <a:t>rolling()</a:t>
            </a:r>
            <a:r>
              <a:rPr lang="en-US" sz="2000">
                <a:solidFill>
                  <a:srgbClr val="333333"/>
                </a:solidFill>
                <a:latin typeface="Century Schoolbook"/>
                <a:ea typeface="Century Schoolbook"/>
                <a:cs typeface="Century Schoolbook"/>
                <a:sym typeface="Century Schoolbook"/>
              </a:rPr>
              <a:t>, a built in function for Series which returns a </a:t>
            </a:r>
            <a:r>
              <a:rPr b="1" lang="en-US" sz="2000">
                <a:solidFill>
                  <a:srgbClr val="333333"/>
                </a:solidFill>
                <a:latin typeface="Century Schoolbook"/>
                <a:ea typeface="Century Schoolbook"/>
                <a:cs typeface="Century Schoolbook"/>
                <a:sym typeface="Century Schoolbook"/>
              </a:rPr>
              <a:t>rolling object</a:t>
            </a:r>
            <a:r>
              <a:rPr lang="en-US" sz="2000">
                <a:solidFill>
                  <a:srgbClr val="333333"/>
                </a:solidFill>
                <a:latin typeface="Century Schoolbook"/>
                <a:ea typeface="Century Schoolbook"/>
                <a:cs typeface="Century Schoolbook"/>
                <a:sym typeface="Century Schoolbook"/>
              </a:rPr>
              <a:t> for a user-defined window, e.g. 20 days</a:t>
            </a:r>
            <a:r>
              <a:rPr lang="en-US" sz="2000">
                <a:solidFill>
                  <a:srgbClr val="333333"/>
                </a:solidFill>
              </a:rPr>
              <a:t>.</a:t>
            </a:r>
            <a:endParaRPr sz="2000">
              <a:solidFill>
                <a:srgbClr val="33333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5"/>
          <p:cNvSpPr txBox="1"/>
          <p:nvPr/>
        </p:nvSpPr>
        <p:spPr>
          <a:xfrm>
            <a:off x="130800" y="5114925"/>
            <a:ext cx="110364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solidFill>
                  <a:srgbClr val="111111"/>
                </a:solidFill>
                <a:latin typeface="Century Schoolbook"/>
                <a:ea typeface="Century Schoolbook"/>
                <a:cs typeface="Century Schoolbook"/>
                <a:sym typeface="Century Schoolbook"/>
              </a:rPr>
              <a:t>An Moving Average (MA) with a short time frame will react much quicker to price changes than an MA with a long look back period. The 20-day may be of analytical benefit to a shorter-term trader since it follows the price more closely and therefore produces less "lag" than the longer-term moving average. A 100-day MA may be more beneficial to a longer-term trader</a:t>
            </a:r>
            <a:endParaRPr sz="1800">
              <a:latin typeface="Century Schoolbook"/>
              <a:ea typeface="Century Schoolbook"/>
              <a:cs typeface="Century Schoolbook"/>
              <a:sym typeface="Century Schoolbook"/>
            </a:endParaRPr>
          </a:p>
        </p:txBody>
      </p:sp>
      <p:pic>
        <p:nvPicPr>
          <p:cNvPr id="381" name="Google Shape;381;p25"/>
          <p:cNvPicPr preferRelativeResize="0"/>
          <p:nvPr/>
        </p:nvPicPr>
        <p:blipFill>
          <a:blip r:embed="rId3">
            <a:alphaModFix/>
          </a:blip>
          <a:stretch>
            <a:fillRect/>
          </a:stretch>
        </p:blipFill>
        <p:spPr>
          <a:xfrm>
            <a:off x="245825" y="304800"/>
            <a:ext cx="10704550" cy="4810125"/>
          </a:xfrm>
          <a:prstGeom prst="rect">
            <a:avLst/>
          </a:prstGeom>
          <a:noFill/>
          <a:ln>
            <a:noFill/>
          </a:ln>
        </p:spPr>
      </p:pic>
      <p:pic>
        <p:nvPicPr>
          <p:cNvPr id="382" name="Google Shape;382;p25"/>
          <p:cNvPicPr preferRelativeResize="0"/>
          <p:nvPr/>
        </p:nvPicPr>
        <p:blipFill>
          <a:blip r:embed="rId4">
            <a:alphaModFix/>
          </a:blip>
          <a:stretch>
            <a:fillRect/>
          </a:stretch>
        </p:blipFill>
        <p:spPr>
          <a:xfrm>
            <a:off x="3928713" y="401313"/>
            <a:ext cx="2085975" cy="2466975"/>
          </a:xfrm>
          <a:prstGeom prst="rect">
            <a:avLst/>
          </a:prstGeom>
          <a:noFill/>
          <a:ln>
            <a:noFill/>
          </a:ln>
        </p:spPr>
      </p:pic>
      <p:pic>
        <p:nvPicPr>
          <p:cNvPr id="383" name="Google Shape;383;p25"/>
          <p:cNvPicPr preferRelativeResize="0"/>
          <p:nvPr/>
        </p:nvPicPr>
        <p:blipFill>
          <a:blip r:embed="rId5">
            <a:alphaModFix/>
          </a:blip>
          <a:stretch>
            <a:fillRect/>
          </a:stretch>
        </p:blipFill>
        <p:spPr>
          <a:xfrm>
            <a:off x="0" y="0"/>
            <a:ext cx="840900" cy="981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353600" y="6465575"/>
            <a:ext cx="10898400" cy="3924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dk1"/>
              </a:buClr>
              <a:buSzPct val="109090"/>
              <a:buFont typeface="Century Schoolbook"/>
              <a:buNone/>
            </a:pPr>
            <a:r>
              <a:rPr lang="en-US" sz="2200"/>
              <a:t>Buy low and Sell high. Go long(Buy), Go Short(Sell)</a:t>
            </a:r>
            <a:endParaRPr sz="2200"/>
          </a:p>
        </p:txBody>
      </p:sp>
      <p:pic>
        <p:nvPicPr>
          <p:cNvPr id="389" name="Google Shape;389;p26"/>
          <p:cNvPicPr preferRelativeResize="0"/>
          <p:nvPr>
            <p:ph idx="1" type="body"/>
          </p:nvPr>
        </p:nvPicPr>
        <p:blipFill rotWithShape="1">
          <a:blip r:embed="rId3">
            <a:alphaModFix/>
          </a:blip>
          <a:srcRect b="0" l="0" r="0" t="0"/>
          <a:stretch/>
        </p:blipFill>
        <p:spPr>
          <a:xfrm>
            <a:off x="166725" y="261625"/>
            <a:ext cx="10651500" cy="5969700"/>
          </a:xfrm>
          <a:prstGeom prst="rect">
            <a:avLst/>
          </a:prstGeom>
          <a:noFill/>
          <a:ln>
            <a:noFill/>
          </a:ln>
        </p:spPr>
      </p:pic>
      <p:pic>
        <p:nvPicPr>
          <p:cNvPr id="390" name="Google Shape;390;p26"/>
          <p:cNvPicPr preferRelativeResize="0"/>
          <p:nvPr/>
        </p:nvPicPr>
        <p:blipFill>
          <a:blip r:embed="rId4">
            <a:alphaModFix/>
          </a:blip>
          <a:stretch>
            <a:fillRect/>
          </a:stretch>
        </p:blipFill>
        <p:spPr>
          <a:xfrm>
            <a:off x="76188" y="4419575"/>
            <a:ext cx="1990725" cy="2438400"/>
          </a:xfrm>
          <a:prstGeom prst="rect">
            <a:avLst/>
          </a:prstGeom>
          <a:noFill/>
          <a:ln>
            <a:noFill/>
          </a:ln>
        </p:spPr>
      </p:pic>
      <p:pic>
        <p:nvPicPr>
          <p:cNvPr id="391" name="Google Shape;391;p26"/>
          <p:cNvPicPr preferRelativeResize="0"/>
          <p:nvPr/>
        </p:nvPicPr>
        <p:blipFill>
          <a:blip r:embed="rId5">
            <a:alphaModFix/>
          </a:blip>
          <a:stretch>
            <a:fillRect/>
          </a:stretch>
        </p:blipFill>
        <p:spPr>
          <a:xfrm>
            <a:off x="9410800" y="0"/>
            <a:ext cx="1713350" cy="146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gf4aa4eb162_0_40"/>
          <p:cNvPicPr preferRelativeResize="0"/>
          <p:nvPr/>
        </p:nvPicPr>
        <p:blipFill>
          <a:blip r:embed="rId3">
            <a:alphaModFix/>
          </a:blip>
          <a:stretch>
            <a:fillRect/>
          </a:stretch>
        </p:blipFill>
        <p:spPr>
          <a:xfrm>
            <a:off x="339250" y="934325"/>
            <a:ext cx="10386875" cy="5696525"/>
          </a:xfrm>
          <a:prstGeom prst="rect">
            <a:avLst/>
          </a:prstGeom>
          <a:noFill/>
          <a:ln>
            <a:noFill/>
          </a:ln>
        </p:spPr>
      </p:pic>
      <p:pic>
        <p:nvPicPr>
          <p:cNvPr id="397" name="Google Shape;397;gf4aa4eb162_0_40"/>
          <p:cNvPicPr preferRelativeResize="0"/>
          <p:nvPr/>
        </p:nvPicPr>
        <p:blipFill>
          <a:blip r:embed="rId4">
            <a:alphaModFix/>
          </a:blip>
          <a:stretch>
            <a:fillRect/>
          </a:stretch>
        </p:blipFill>
        <p:spPr>
          <a:xfrm>
            <a:off x="533400" y="-278850"/>
            <a:ext cx="3681275" cy="1507800"/>
          </a:xfrm>
          <a:prstGeom prst="rect">
            <a:avLst/>
          </a:prstGeom>
          <a:noFill/>
          <a:ln>
            <a:noFill/>
          </a:ln>
        </p:spPr>
      </p:pic>
      <p:pic>
        <p:nvPicPr>
          <p:cNvPr id="398" name="Google Shape;398;gf4aa4eb162_0_40"/>
          <p:cNvPicPr preferRelativeResize="0"/>
          <p:nvPr/>
        </p:nvPicPr>
        <p:blipFill>
          <a:blip r:embed="rId5">
            <a:alphaModFix/>
          </a:blip>
          <a:stretch>
            <a:fillRect/>
          </a:stretch>
        </p:blipFill>
        <p:spPr>
          <a:xfrm>
            <a:off x="8399325" y="3523325"/>
            <a:ext cx="2057400" cy="247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f4aa4eb162_0_69"/>
          <p:cNvPicPr preferRelativeResize="0"/>
          <p:nvPr/>
        </p:nvPicPr>
        <p:blipFill>
          <a:blip r:embed="rId3">
            <a:alphaModFix/>
          </a:blip>
          <a:stretch>
            <a:fillRect/>
          </a:stretch>
        </p:blipFill>
        <p:spPr>
          <a:xfrm>
            <a:off x="77650" y="787750"/>
            <a:ext cx="10934700" cy="5953125"/>
          </a:xfrm>
          <a:prstGeom prst="rect">
            <a:avLst/>
          </a:prstGeom>
          <a:noFill/>
          <a:ln>
            <a:noFill/>
          </a:ln>
        </p:spPr>
      </p:pic>
      <p:pic>
        <p:nvPicPr>
          <p:cNvPr id="404" name="Google Shape;404;gf4aa4eb162_0_69"/>
          <p:cNvPicPr preferRelativeResize="0"/>
          <p:nvPr/>
        </p:nvPicPr>
        <p:blipFill>
          <a:blip r:embed="rId4">
            <a:alphaModFix/>
          </a:blip>
          <a:stretch>
            <a:fillRect/>
          </a:stretch>
        </p:blipFill>
        <p:spPr>
          <a:xfrm>
            <a:off x="230050" y="-733912"/>
            <a:ext cx="2114550" cy="2162175"/>
          </a:xfrm>
          <a:prstGeom prst="rect">
            <a:avLst/>
          </a:prstGeom>
          <a:noFill/>
          <a:ln>
            <a:noFill/>
          </a:ln>
        </p:spPr>
      </p:pic>
      <p:pic>
        <p:nvPicPr>
          <p:cNvPr id="405" name="Google Shape;405;gf4aa4eb162_0_69"/>
          <p:cNvPicPr preferRelativeResize="0"/>
          <p:nvPr/>
        </p:nvPicPr>
        <p:blipFill>
          <a:blip r:embed="rId5">
            <a:alphaModFix/>
          </a:blip>
          <a:stretch>
            <a:fillRect/>
          </a:stretch>
        </p:blipFill>
        <p:spPr>
          <a:xfrm>
            <a:off x="4671150" y="1117863"/>
            <a:ext cx="2076450" cy="2428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f4aa4eb162_0_74"/>
          <p:cNvPicPr preferRelativeResize="0"/>
          <p:nvPr/>
        </p:nvPicPr>
        <p:blipFill>
          <a:blip r:embed="rId3">
            <a:alphaModFix/>
          </a:blip>
          <a:stretch>
            <a:fillRect/>
          </a:stretch>
        </p:blipFill>
        <p:spPr>
          <a:xfrm>
            <a:off x="152400" y="1096275"/>
            <a:ext cx="10816675" cy="5609325"/>
          </a:xfrm>
          <a:prstGeom prst="rect">
            <a:avLst/>
          </a:prstGeom>
          <a:noFill/>
          <a:ln>
            <a:noFill/>
          </a:ln>
        </p:spPr>
      </p:pic>
      <p:pic>
        <p:nvPicPr>
          <p:cNvPr id="411" name="Google Shape;411;gf4aa4eb162_0_74"/>
          <p:cNvPicPr preferRelativeResize="0"/>
          <p:nvPr/>
        </p:nvPicPr>
        <p:blipFill>
          <a:blip r:embed="rId4">
            <a:alphaModFix/>
          </a:blip>
          <a:stretch>
            <a:fillRect/>
          </a:stretch>
        </p:blipFill>
        <p:spPr>
          <a:xfrm>
            <a:off x="304800" y="64150"/>
            <a:ext cx="1607050" cy="1032125"/>
          </a:xfrm>
          <a:prstGeom prst="rect">
            <a:avLst/>
          </a:prstGeom>
          <a:noFill/>
          <a:ln>
            <a:noFill/>
          </a:ln>
        </p:spPr>
      </p:pic>
      <p:pic>
        <p:nvPicPr>
          <p:cNvPr id="412" name="Google Shape;412;gf4aa4eb162_0_74"/>
          <p:cNvPicPr preferRelativeResize="0"/>
          <p:nvPr/>
        </p:nvPicPr>
        <p:blipFill>
          <a:blip r:embed="rId5">
            <a:alphaModFix/>
          </a:blip>
          <a:stretch>
            <a:fillRect/>
          </a:stretch>
        </p:blipFill>
        <p:spPr>
          <a:xfrm>
            <a:off x="8287513" y="3329550"/>
            <a:ext cx="2047875" cy="247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txBox="1"/>
          <p:nvPr>
            <p:ph type="title"/>
          </p:nvPr>
        </p:nvSpPr>
        <p:spPr>
          <a:xfrm>
            <a:off x="614672" y="253660"/>
            <a:ext cx="9692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en-US"/>
              <a:t>Project Overview</a:t>
            </a:r>
            <a:endParaRPr/>
          </a:p>
        </p:txBody>
      </p:sp>
      <p:sp>
        <p:nvSpPr>
          <p:cNvPr id="131" name="Google Shape;131;p4"/>
          <p:cNvSpPr txBox="1"/>
          <p:nvPr>
            <p:ph idx="1" type="body"/>
          </p:nvPr>
        </p:nvSpPr>
        <p:spPr>
          <a:xfrm>
            <a:off x="614675" y="1700475"/>
            <a:ext cx="9242400" cy="4479600"/>
          </a:xfrm>
          <a:prstGeom prst="rect">
            <a:avLst/>
          </a:prstGeom>
          <a:noFill/>
          <a:ln>
            <a:noFill/>
          </a:ln>
        </p:spPr>
        <p:txBody>
          <a:bodyPr anchorCtr="0" anchor="t" bIns="45700" lIns="91425" spcFirstLastPara="1" rIns="91425" wrap="square" tIns="45700">
            <a:normAutofit lnSpcReduction="20000"/>
          </a:bodyPr>
          <a:lstStyle/>
          <a:p>
            <a:pPr indent="-218440" lvl="0" marL="182880" rtl="0" algn="l">
              <a:lnSpc>
                <a:spcPct val="95000"/>
              </a:lnSpc>
              <a:spcBef>
                <a:spcPts val="0"/>
              </a:spcBef>
              <a:spcAft>
                <a:spcPts val="0"/>
              </a:spcAft>
              <a:buSzPts val="2000"/>
              <a:buFont typeface="Century Schoolbook"/>
              <a:buChar char="•"/>
            </a:pPr>
            <a:r>
              <a:rPr lang="en-US" sz="2000"/>
              <a:t>The Stock Market since September 2019</a:t>
            </a:r>
            <a:endParaRPr sz="2000"/>
          </a:p>
          <a:p>
            <a:pPr indent="-208280" lvl="1" marL="457200" rtl="0" algn="l">
              <a:lnSpc>
                <a:spcPct val="90000"/>
              </a:lnSpc>
              <a:spcBef>
                <a:spcPts val="500"/>
              </a:spcBef>
              <a:spcAft>
                <a:spcPts val="0"/>
              </a:spcAft>
              <a:buSzPts val="2000"/>
              <a:buFont typeface="Century Schoolbook"/>
              <a:buChar char="●"/>
            </a:pPr>
            <a:r>
              <a:rPr lang="en-US" sz="2000"/>
              <a:t>An overview of the S&amp;P 500 performance</a:t>
            </a:r>
            <a:endParaRPr sz="2000"/>
          </a:p>
          <a:p>
            <a:pPr indent="-208280" lvl="1" marL="457200" rtl="0" algn="l">
              <a:lnSpc>
                <a:spcPct val="90000"/>
              </a:lnSpc>
              <a:spcBef>
                <a:spcPts val="600"/>
              </a:spcBef>
              <a:spcAft>
                <a:spcPts val="0"/>
              </a:spcAft>
              <a:buSzPts val="2000"/>
              <a:buFont typeface="Century Schoolbook"/>
              <a:buChar char="●"/>
            </a:pPr>
            <a:r>
              <a:rPr lang="en-US" sz="2000"/>
              <a:t>An overview of the Market Sectors performance</a:t>
            </a:r>
            <a:endParaRPr sz="2000"/>
          </a:p>
          <a:p>
            <a:pPr indent="-218440" lvl="0" marL="182880" rtl="0" algn="l">
              <a:lnSpc>
                <a:spcPct val="95000"/>
              </a:lnSpc>
              <a:spcBef>
                <a:spcPts val="1700"/>
              </a:spcBef>
              <a:spcAft>
                <a:spcPts val="0"/>
              </a:spcAft>
              <a:buSzPts val="2000"/>
              <a:buFont typeface="Century Schoolbook"/>
              <a:buChar char="•"/>
            </a:pPr>
            <a:r>
              <a:rPr lang="en-US" sz="2000"/>
              <a:t>Analysis of Five Public Companies</a:t>
            </a:r>
            <a:endParaRPr sz="2000"/>
          </a:p>
          <a:p>
            <a:pPr indent="-208280" lvl="1" marL="457200" rtl="0" algn="l">
              <a:lnSpc>
                <a:spcPct val="90000"/>
              </a:lnSpc>
              <a:spcBef>
                <a:spcPts val="500"/>
              </a:spcBef>
              <a:spcAft>
                <a:spcPts val="0"/>
              </a:spcAft>
              <a:buSzPts val="2000"/>
              <a:buFont typeface="Century Schoolbook"/>
              <a:buChar char="●"/>
            </a:pPr>
            <a:r>
              <a:rPr lang="en-US" sz="2000"/>
              <a:t>An overview of our stock picks and their competitors since September 2019</a:t>
            </a:r>
            <a:endParaRPr sz="2000"/>
          </a:p>
          <a:p>
            <a:pPr indent="-208280" lvl="1" marL="457200" rtl="0" algn="l">
              <a:lnSpc>
                <a:spcPct val="90000"/>
              </a:lnSpc>
              <a:spcBef>
                <a:spcPts val="600"/>
              </a:spcBef>
              <a:spcAft>
                <a:spcPts val="0"/>
              </a:spcAft>
              <a:buSzPts val="2000"/>
              <a:buFont typeface="Century Schoolbook"/>
              <a:buChar char="●"/>
            </a:pPr>
            <a:r>
              <a:rPr lang="en-US" sz="2000"/>
              <a:t>An overview of our stock picks and their competitors’ rate of returns</a:t>
            </a:r>
            <a:endParaRPr sz="2000"/>
          </a:p>
          <a:p>
            <a:pPr indent="-218440" lvl="0" marL="182880" rtl="0" algn="l">
              <a:lnSpc>
                <a:spcPct val="95000"/>
              </a:lnSpc>
              <a:spcBef>
                <a:spcPts val="1700"/>
              </a:spcBef>
              <a:spcAft>
                <a:spcPts val="0"/>
              </a:spcAft>
              <a:buSzPts val="2000"/>
              <a:buFont typeface="Century Schoolbook"/>
              <a:buChar char="•"/>
            </a:pPr>
            <a:r>
              <a:rPr lang="en-US" sz="2000"/>
              <a:t>Use Moving Averages to determine stocks trends</a:t>
            </a:r>
            <a:endParaRPr sz="2000"/>
          </a:p>
          <a:p>
            <a:pPr indent="-208280" lvl="1" marL="457200" rtl="0" algn="l">
              <a:lnSpc>
                <a:spcPct val="90000"/>
              </a:lnSpc>
              <a:spcBef>
                <a:spcPts val="500"/>
              </a:spcBef>
              <a:spcAft>
                <a:spcPts val="0"/>
              </a:spcAft>
              <a:buSzPts val="2000"/>
              <a:buFont typeface="Century Schoolbook"/>
              <a:buChar char="●"/>
            </a:pPr>
            <a:r>
              <a:rPr lang="en-US" sz="2000"/>
              <a:t>Simple Moving Average (SMA)</a:t>
            </a:r>
            <a:endParaRPr sz="2000"/>
          </a:p>
          <a:p>
            <a:pPr indent="0" lvl="0" marL="457200" rtl="0" algn="l">
              <a:lnSpc>
                <a:spcPct val="90000"/>
              </a:lnSpc>
              <a:spcBef>
                <a:spcPts val="600"/>
              </a:spcBef>
              <a:spcAft>
                <a:spcPts val="0"/>
              </a:spcAft>
              <a:buNone/>
            </a:pPr>
            <a:r>
              <a:t/>
            </a:r>
            <a:endParaRPr sz="2000"/>
          </a:p>
          <a:p>
            <a:pPr indent="-218440" lvl="0" marL="182880" rtl="0" algn="l">
              <a:lnSpc>
                <a:spcPct val="95000"/>
              </a:lnSpc>
              <a:spcBef>
                <a:spcPts val="1700"/>
              </a:spcBef>
              <a:spcAft>
                <a:spcPts val="0"/>
              </a:spcAft>
              <a:buSzPts val="2000"/>
              <a:buChar char="•"/>
            </a:pPr>
            <a:r>
              <a:rPr i="0" lang="en-US" sz="2000">
                <a:solidFill>
                  <a:srgbClr val="292929"/>
                </a:solidFill>
              </a:rPr>
              <a:t>Implement a forecasting model using LSTM networks in </a:t>
            </a:r>
            <a:r>
              <a:rPr b="1" i="0" lang="en-US" sz="2000">
                <a:solidFill>
                  <a:srgbClr val="292929"/>
                </a:solidFill>
              </a:rPr>
              <a:t>Keras</a:t>
            </a:r>
            <a:r>
              <a:rPr i="0" lang="en-US" sz="2000">
                <a:solidFill>
                  <a:srgbClr val="292929"/>
                </a:solidFill>
              </a:rPr>
              <a:t> </a:t>
            </a:r>
            <a:endParaRPr sz="2000"/>
          </a:p>
          <a:p>
            <a:pPr indent="-208280" lvl="1" marL="457200" rtl="0" algn="l">
              <a:lnSpc>
                <a:spcPct val="90000"/>
              </a:lnSpc>
              <a:spcBef>
                <a:spcPts val="500"/>
              </a:spcBef>
              <a:spcAft>
                <a:spcPts val="0"/>
              </a:spcAft>
              <a:buSzPts val="2000"/>
              <a:buFont typeface="Century Schoolbook"/>
              <a:buChar char="●"/>
            </a:pPr>
            <a:r>
              <a:rPr lang="en-US" sz="2000"/>
              <a:t>Use 80% of the data as train and 20% test to build the model</a:t>
            </a:r>
            <a:endParaRPr sz="2000"/>
          </a:p>
          <a:p>
            <a:pPr indent="-208280" lvl="1" marL="457200" rtl="0" algn="l">
              <a:lnSpc>
                <a:spcPct val="90000"/>
              </a:lnSpc>
              <a:spcBef>
                <a:spcPts val="600"/>
              </a:spcBef>
              <a:spcAft>
                <a:spcPts val="0"/>
              </a:spcAft>
              <a:buSzPts val="2000"/>
              <a:buFont typeface="Century Schoolbook"/>
              <a:buChar char="●"/>
            </a:pPr>
            <a:r>
              <a:rPr lang="en-US" sz="2000"/>
              <a:t>Predict the Price of these 5 stocks 30 days in the Future</a:t>
            </a:r>
            <a:endParaRPr sz="2000"/>
          </a:p>
          <a:p>
            <a:pPr indent="0" lvl="1" marL="457200" rtl="0" algn="l">
              <a:lnSpc>
                <a:spcPct val="90000"/>
              </a:lnSpc>
              <a:spcBef>
                <a:spcPts val="600"/>
              </a:spcBef>
              <a:spcAft>
                <a:spcPts val="0"/>
              </a:spcAft>
              <a:buSzPts val="1600"/>
              <a:buNone/>
            </a:pPr>
            <a:r>
              <a:t/>
            </a:r>
            <a:endParaRPr/>
          </a:p>
        </p:txBody>
      </p:sp>
      <p:pic>
        <p:nvPicPr>
          <p:cNvPr id="132" name="Google Shape;132;p4"/>
          <p:cNvPicPr preferRelativeResize="0"/>
          <p:nvPr/>
        </p:nvPicPr>
        <p:blipFill>
          <a:blip r:embed="rId3">
            <a:alphaModFix/>
          </a:blip>
          <a:stretch>
            <a:fillRect/>
          </a:stretch>
        </p:blipFill>
        <p:spPr>
          <a:xfrm rot="727588">
            <a:off x="8574199" y="4335298"/>
            <a:ext cx="2497749" cy="1720872"/>
          </a:xfrm>
          <a:prstGeom prst="rect">
            <a:avLst/>
          </a:prstGeom>
          <a:noFill/>
          <a:ln>
            <a:noFill/>
          </a:ln>
        </p:spPr>
      </p:pic>
      <p:pic>
        <p:nvPicPr>
          <p:cNvPr id="133" name="Google Shape;133;p4"/>
          <p:cNvPicPr preferRelativeResize="0"/>
          <p:nvPr/>
        </p:nvPicPr>
        <p:blipFill>
          <a:blip r:embed="rId4">
            <a:alphaModFix/>
          </a:blip>
          <a:stretch>
            <a:fillRect/>
          </a:stretch>
        </p:blipFill>
        <p:spPr>
          <a:xfrm rot="-765520">
            <a:off x="8457050" y="586175"/>
            <a:ext cx="2466975" cy="1847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27"/>
          <p:cNvPicPr preferRelativeResize="0"/>
          <p:nvPr/>
        </p:nvPicPr>
        <p:blipFill rotWithShape="1">
          <a:blip r:embed="rId3">
            <a:alphaModFix/>
          </a:blip>
          <a:srcRect b="0" l="0" r="0" t="0"/>
          <a:stretch/>
        </p:blipFill>
        <p:spPr>
          <a:xfrm>
            <a:off x="85725" y="1362075"/>
            <a:ext cx="6136925" cy="4324350"/>
          </a:xfrm>
          <a:prstGeom prst="rect">
            <a:avLst/>
          </a:prstGeom>
          <a:noFill/>
          <a:ln>
            <a:noFill/>
          </a:ln>
        </p:spPr>
      </p:pic>
      <p:sp>
        <p:nvSpPr>
          <p:cNvPr id="418" name="Google Shape;418;p27"/>
          <p:cNvSpPr txBox="1"/>
          <p:nvPr>
            <p:ph type="title"/>
          </p:nvPr>
        </p:nvSpPr>
        <p:spPr>
          <a:xfrm>
            <a:off x="838200" y="365126"/>
            <a:ext cx="10515600" cy="86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92929"/>
              </a:buClr>
              <a:buSzPts val="4400"/>
              <a:buFont typeface="Arial"/>
              <a:buNone/>
            </a:pPr>
            <a:r>
              <a:rPr lang="en-US">
                <a:solidFill>
                  <a:srgbClr val="292929"/>
                </a:solidFill>
                <a:latin typeface="Arial"/>
                <a:ea typeface="Arial"/>
                <a:cs typeface="Arial"/>
                <a:sym typeface="Arial"/>
              </a:rPr>
              <a:t>Overview: F</a:t>
            </a:r>
            <a:r>
              <a:rPr b="0" i="0" lang="en-US">
                <a:solidFill>
                  <a:srgbClr val="292929"/>
                </a:solidFill>
                <a:latin typeface="Arial"/>
                <a:ea typeface="Arial"/>
                <a:cs typeface="Arial"/>
                <a:sym typeface="Arial"/>
              </a:rPr>
              <a:t>orecasting using LSTM networks</a:t>
            </a:r>
            <a:endParaRPr/>
          </a:p>
        </p:txBody>
      </p:sp>
      <p:pic>
        <p:nvPicPr>
          <p:cNvPr descr="data splitting machine learning - Cheap Online Shopping -" id="419" name="Google Shape;419;p27"/>
          <p:cNvPicPr preferRelativeResize="0"/>
          <p:nvPr>
            <p:ph idx="1" type="body"/>
          </p:nvPr>
        </p:nvPicPr>
        <p:blipFill rotWithShape="1">
          <a:blip r:embed="rId4">
            <a:alphaModFix/>
          </a:blip>
          <a:srcRect b="0" l="0" r="0" t="0"/>
          <a:stretch/>
        </p:blipFill>
        <p:spPr>
          <a:xfrm>
            <a:off x="5558101" y="1950350"/>
            <a:ext cx="5485800" cy="4351200"/>
          </a:xfrm>
          <a:prstGeom prst="rect">
            <a:avLst/>
          </a:prstGeom>
          <a:noFill/>
          <a:ln>
            <a:noFill/>
          </a:ln>
        </p:spPr>
      </p:pic>
      <p:pic>
        <p:nvPicPr>
          <p:cNvPr id="420" name="Google Shape;420;p27"/>
          <p:cNvPicPr preferRelativeResize="0"/>
          <p:nvPr/>
        </p:nvPicPr>
        <p:blipFill rotWithShape="1">
          <a:blip r:embed="rId5">
            <a:alphaModFix/>
          </a:blip>
          <a:srcRect b="0" l="0" r="0" t="0"/>
          <a:stretch/>
        </p:blipFill>
        <p:spPr>
          <a:xfrm>
            <a:off x="2833950" y="1950349"/>
            <a:ext cx="2724150" cy="4067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type="title"/>
          </p:nvPr>
        </p:nvSpPr>
        <p:spPr>
          <a:xfrm>
            <a:off x="1261875" y="186875"/>
            <a:ext cx="9692700" cy="1308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92929"/>
              </a:buClr>
              <a:buSzPts val="4400"/>
              <a:buFont typeface="Arial"/>
              <a:buNone/>
            </a:pPr>
            <a:r>
              <a:rPr lang="en-US">
                <a:solidFill>
                  <a:srgbClr val="292929"/>
                </a:solidFill>
                <a:latin typeface="Arial"/>
                <a:ea typeface="Arial"/>
                <a:cs typeface="Arial"/>
                <a:sym typeface="Arial"/>
              </a:rPr>
              <a:t>Wrangling the Data to be accepted by the Model</a:t>
            </a:r>
            <a:endParaRPr/>
          </a:p>
        </p:txBody>
      </p:sp>
      <p:sp>
        <p:nvSpPr>
          <p:cNvPr id="426" name="Google Shape;426;p28"/>
          <p:cNvSpPr txBox="1"/>
          <p:nvPr>
            <p:ph idx="1" type="body"/>
          </p:nvPr>
        </p:nvSpPr>
        <p:spPr>
          <a:xfrm>
            <a:off x="663900" y="1481950"/>
            <a:ext cx="9875400" cy="3806400"/>
          </a:xfrm>
          <a:prstGeom prst="rect">
            <a:avLst/>
          </a:prstGeom>
          <a:noFill/>
          <a:ln>
            <a:noFill/>
          </a:ln>
        </p:spPr>
        <p:txBody>
          <a:bodyPr anchorCtr="0" anchor="t" bIns="45700" lIns="91425" spcFirstLastPara="1" rIns="91425" wrap="square" tIns="45700">
            <a:normAutofit lnSpcReduction="20000"/>
          </a:bodyPr>
          <a:lstStyle/>
          <a:p>
            <a:pPr indent="-228600" lvl="0" marL="182880" rtl="0" algn="l">
              <a:lnSpc>
                <a:spcPct val="95000"/>
              </a:lnSpc>
              <a:spcBef>
                <a:spcPts val="0"/>
              </a:spcBef>
              <a:spcAft>
                <a:spcPts val="0"/>
              </a:spcAft>
              <a:buSzPts val="2000"/>
              <a:buChar char="•"/>
            </a:pPr>
            <a:r>
              <a:rPr b="0" i="0" lang="en-US" sz="2000">
                <a:solidFill>
                  <a:srgbClr val="000000"/>
                </a:solidFill>
                <a:latin typeface="Helvetica Neue"/>
                <a:ea typeface="Helvetica Neue"/>
                <a:cs typeface="Helvetica Neue"/>
                <a:sym typeface="Helvetica Neue"/>
              </a:rPr>
              <a:t>Before we do the training, we need to do some major modification to our data. Remember, our data is still a sequence.. a list of numbers. The neural network is trained as a supervised model. Thus we need to convert the data from sequence to supervised data </a:t>
            </a:r>
            <a:endParaRPr sz="2000"/>
          </a:p>
          <a:p>
            <a:pPr indent="-254000" lvl="0" marL="182880" rtl="0" algn="l">
              <a:lnSpc>
                <a:spcPct val="95000"/>
              </a:lnSpc>
              <a:spcBef>
                <a:spcPts val="1600"/>
              </a:spcBef>
              <a:spcAft>
                <a:spcPts val="0"/>
              </a:spcAft>
              <a:buSzPts val="2000"/>
              <a:buChar char="•"/>
            </a:pPr>
            <a:r>
              <a:rPr b="0" i="0" lang="en-US" sz="2000">
                <a:solidFill>
                  <a:srgbClr val="000000"/>
                </a:solidFill>
                <a:latin typeface="Helvetica Neue"/>
                <a:ea typeface="Helvetica Neue"/>
                <a:cs typeface="Helvetica Neue"/>
                <a:sym typeface="Helvetica Neue"/>
              </a:rPr>
              <a:t> </a:t>
            </a:r>
            <a:r>
              <a:rPr lang="en-US" sz="2000">
                <a:solidFill>
                  <a:srgbClr val="000000"/>
                </a:solidFill>
                <a:latin typeface="Helvetica Neue"/>
                <a:ea typeface="Helvetica Neue"/>
                <a:cs typeface="Helvetica Neue"/>
                <a:sym typeface="Helvetica Neue"/>
              </a:rPr>
              <a:t>Training a neural network of any machine learning model requires the data to be in {,} format. Similarly, we need to convert the given data into this format. Here, we introduce a concept of a look back. Look back is nothing but the number of previous days’ data to use, to predict the value for the next day. For example, let us say look back is 2; so in order to predict the stock price for tomorrow, we need the stock price of today and yesterday.  </a:t>
            </a:r>
            <a:endParaRPr sz="2000"/>
          </a:p>
          <a:p>
            <a:pPr indent="-228600" lvl="0" marL="182880" rtl="0" algn="l">
              <a:lnSpc>
                <a:spcPct val="95000"/>
              </a:lnSpc>
              <a:spcBef>
                <a:spcPts val="1600"/>
              </a:spcBef>
              <a:spcAft>
                <a:spcPts val="0"/>
              </a:spcAft>
              <a:buSzPts val="2000"/>
              <a:buChar char="•"/>
            </a:pPr>
            <a:r>
              <a:rPr lang="en-US" sz="2000">
                <a:solidFill>
                  <a:srgbClr val="000000"/>
                </a:solidFill>
                <a:latin typeface="Helvetica Neue"/>
                <a:ea typeface="Helvetica Neue"/>
                <a:cs typeface="Helvetica Neue"/>
                <a:sym typeface="Helvetica Neue"/>
              </a:rPr>
              <a:t>Coming back to the format, at a given day x(t), the features are the values of x(t-1), x(t-2), …., x(t-n) where n is look back.</a:t>
            </a:r>
            <a:endParaRPr sz="2000"/>
          </a:p>
          <a:p>
            <a:pPr indent="-101599" lvl="0" marL="182880" rtl="0" algn="l">
              <a:lnSpc>
                <a:spcPct val="95000"/>
              </a:lnSpc>
              <a:spcBef>
                <a:spcPts val="1600"/>
              </a:spcBef>
              <a:spcAft>
                <a:spcPts val="0"/>
              </a:spcAft>
              <a:buSzPts val="1280"/>
              <a:buNone/>
            </a:pPr>
            <a:r>
              <a:t/>
            </a:r>
            <a:endParaRPr sz="1600">
              <a:solidFill>
                <a:srgbClr val="000000"/>
              </a:solidFill>
              <a:latin typeface="Helvetica Neue"/>
              <a:ea typeface="Helvetica Neue"/>
              <a:cs typeface="Helvetica Neue"/>
              <a:sym typeface="Helvetica Neue"/>
            </a:endParaRPr>
          </a:p>
        </p:txBody>
      </p:sp>
      <p:pic>
        <p:nvPicPr>
          <p:cNvPr id="427" name="Google Shape;427;p28"/>
          <p:cNvPicPr preferRelativeResize="0"/>
          <p:nvPr/>
        </p:nvPicPr>
        <p:blipFill rotWithShape="1">
          <a:blip r:embed="rId3">
            <a:alphaModFix/>
          </a:blip>
          <a:srcRect b="0" l="0" r="0" t="0"/>
          <a:stretch/>
        </p:blipFill>
        <p:spPr>
          <a:xfrm>
            <a:off x="5316875" y="4426587"/>
            <a:ext cx="5076825" cy="2486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9"/>
          <p:cNvSpPr txBox="1"/>
          <p:nvPr>
            <p:ph type="title"/>
          </p:nvPr>
        </p:nvSpPr>
        <p:spPr>
          <a:xfrm>
            <a:off x="838200" y="365126"/>
            <a:ext cx="10515600" cy="95885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92929"/>
              </a:buClr>
              <a:buSzPts val="4400"/>
              <a:buFont typeface="Arial"/>
              <a:buNone/>
            </a:pPr>
            <a:r>
              <a:rPr lang="en-US">
                <a:solidFill>
                  <a:srgbClr val="292929"/>
                </a:solidFill>
              </a:rPr>
              <a:t>Building LSTM Network</a:t>
            </a:r>
            <a:endParaRPr/>
          </a:p>
        </p:txBody>
      </p:sp>
      <p:pic>
        <p:nvPicPr>
          <p:cNvPr id="433" name="Google Shape;433;p29"/>
          <p:cNvPicPr preferRelativeResize="0"/>
          <p:nvPr>
            <p:ph idx="1" type="body"/>
          </p:nvPr>
        </p:nvPicPr>
        <p:blipFill rotWithShape="1">
          <a:blip r:embed="rId3">
            <a:alphaModFix/>
          </a:blip>
          <a:srcRect b="0" l="0" r="0" t="0"/>
          <a:stretch/>
        </p:blipFill>
        <p:spPr>
          <a:xfrm>
            <a:off x="628650" y="1781847"/>
            <a:ext cx="10515600" cy="908293"/>
          </a:xfrm>
          <a:prstGeom prst="rect">
            <a:avLst/>
          </a:prstGeom>
          <a:noFill/>
          <a:ln>
            <a:noFill/>
          </a:ln>
        </p:spPr>
      </p:pic>
      <p:sp>
        <p:nvSpPr>
          <p:cNvPr id="434" name="Google Shape;434;p29"/>
          <p:cNvSpPr txBox="1"/>
          <p:nvPr/>
        </p:nvSpPr>
        <p:spPr>
          <a:xfrm>
            <a:off x="628650" y="1368250"/>
            <a:ext cx="10515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Century Schoolbook"/>
                <a:ea typeface="Century Schoolbook"/>
                <a:cs typeface="Century Schoolbook"/>
                <a:sym typeface="Century Schoolbook"/>
              </a:rPr>
              <a:t>15 is the number of previous days’ data to use, to predict the value for the next day</a:t>
            </a:r>
            <a:endParaRPr sz="2000">
              <a:solidFill>
                <a:schemeClr val="dk1"/>
              </a:solidFill>
              <a:latin typeface="Century Schoolbook"/>
              <a:ea typeface="Century Schoolbook"/>
              <a:cs typeface="Century Schoolbook"/>
              <a:sym typeface="Century Schoolbook"/>
            </a:endParaRPr>
          </a:p>
        </p:txBody>
      </p:sp>
      <p:sp>
        <p:nvSpPr>
          <p:cNvPr id="435" name="Google Shape;435;p29"/>
          <p:cNvSpPr txBox="1"/>
          <p:nvPr/>
        </p:nvSpPr>
        <p:spPr>
          <a:xfrm>
            <a:off x="504824" y="2690140"/>
            <a:ext cx="10639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000000"/>
                </a:solidFill>
                <a:latin typeface="Helvetica Neue"/>
                <a:ea typeface="Helvetica Neue"/>
                <a:cs typeface="Helvetica Neue"/>
                <a:sym typeface="Helvetica Neue"/>
              </a:rPr>
              <a:t> creating and training our network.</a:t>
            </a:r>
            <a:endParaRPr sz="2000">
              <a:solidFill>
                <a:schemeClr val="dk1"/>
              </a:solidFill>
              <a:latin typeface="Century Schoolbook"/>
              <a:ea typeface="Century Schoolbook"/>
              <a:cs typeface="Century Schoolbook"/>
              <a:sym typeface="Century Schoolbook"/>
            </a:endParaRPr>
          </a:p>
        </p:txBody>
      </p:sp>
      <p:pic>
        <p:nvPicPr>
          <p:cNvPr id="436" name="Google Shape;436;p29"/>
          <p:cNvPicPr preferRelativeResize="0"/>
          <p:nvPr/>
        </p:nvPicPr>
        <p:blipFill rotWithShape="1">
          <a:blip r:embed="rId4">
            <a:alphaModFix/>
          </a:blip>
          <a:srcRect b="0" l="0" r="0" t="0"/>
          <a:stretch/>
        </p:blipFill>
        <p:spPr>
          <a:xfrm>
            <a:off x="590550" y="3086772"/>
            <a:ext cx="10763250" cy="2771775"/>
          </a:xfrm>
          <a:prstGeom prst="rect">
            <a:avLst/>
          </a:prstGeom>
          <a:noFill/>
          <a:ln>
            <a:noFill/>
          </a:ln>
        </p:spPr>
      </p:pic>
      <p:sp>
        <p:nvSpPr>
          <p:cNvPr id="437" name="Google Shape;437;p29"/>
          <p:cNvSpPr txBox="1"/>
          <p:nvPr/>
        </p:nvSpPr>
        <p:spPr>
          <a:xfrm>
            <a:off x="504824" y="5846543"/>
            <a:ext cx="107631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000000"/>
                </a:solidFill>
                <a:latin typeface="Century Schoolbook"/>
                <a:ea typeface="Century Schoolbook"/>
                <a:cs typeface="Century Schoolbook"/>
                <a:sym typeface="Century Schoolbook"/>
              </a:rPr>
              <a:t>A simple architecture of LSTM units trained using Adam optimizer and Mean Squared Loss function for 25 epochs</a:t>
            </a:r>
            <a:endParaRPr sz="20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txBox="1"/>
          <p:nvPr>
            <p:ph type="title"/>
          </p:nvPr>
        </p:nvSpPr>
        <p:spPr>
          <a:xfrm>
            <a:off x="838200" y="365125"/>
            <a:ext cx="10149600" cy="7113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333333"/>
              </a:buClr>
              <a:buSzPct val="111340"/>
              <a:buFont typeface="Proxima Nova"/>
              <a:buNone/>
            </a:pPr>
            <a:br>
              <a:rPr lang="en-US"/>
            </a:br>
            <a:r>
              <a:rPr lang="en-US" sz="4850">
                <a:solidFill>
                  <a:srgbClr val="333333"/>
                </a:solidFill>
              </a:rPr>
              <a:t>Prediction</a:t>
            </a:r>
            <a:endParaRPr sz="4850"/>
          </a:p>
        </p:txBody>
      </p:sp>
      <p:sp>
        <p:nvSpPr>
          <p:cNvPr id="443" name="Google Shape;443;p30"/>
          <p:cNvSpPr txBox="1"/>
          <p:nvPr>
            <p:ph idx="1" type="body"/>
          </p:nvPr>
        </p:nvSpPr>
        <p:spPr>
          <a:xfrm>
            <a:off x="838200" y="1076325"/>
            <a:ext cx="10149600" cy="5100600"/>
          </a:xfrm>
          <a:prstGeom prst="rect">
            <a:avLst/>
          </a:prstGeom>
          <a:noFill/>
          <a:ln>
            <a:noFill/>
          </a:ln>
        </p:spPr>
        <p:txBody>
          <a:bodyPr anchorCtr="0" anchor="t" bIns="45700" lIns="91425" spcFirstLastPara="1" rIns="91425" wrap="square" tIns="45700">
            <a:normAutofit/>
          </a:bodyPr>
          <a:lstStyle/>
          <a:p>
            <a:pPr indent="-195580" lvl="0" marL="182880" rtl="0" algn="l">
              <a:lnSpc>
                <a:spcPct val="95000"/>
              </a:lnSpc>
              <a:spcBef>
                <a:spcPts val="0"/>
              </a:spcBef>
              <a:spcAft>
                <a:spcPts val="0"/>
              </a:spcAft>
              <a:buSzPts val="1640"/>
              <a:buChar char="•"/>
            </a:pPr>
            <a:r>
              <a:rPr lang="en-US" sz="2000"/>
              <a:t>Now</a:t>
            </a:r>
            <a:r>
              <a:rPr lang="en-US" sz="2000">
                <a:solidFill>
                  <a:srgbClr val="292929"/>
                </a:solidFill>
              </a:rPr>
              <a:t> </a:t>
            </a:r>
            <a:r>
              <a:rPr lang="en-US" sz="2000"/>
              <a:t>that we have completed training, let us see if the network performed well. We can test the model on testing data and see if the prediction and the actual values overlap.</a:t>
            </a:r>
            <a:endParaRPr sz="2000"/>
          </a:p>
          <a:p>
            <a:pPr indent="-91440" lvl="0" marL="182880" rtl="0" algn="l">
              <a:lnSpc>
                <a:spcPct val="95000"/>
              </a:lnSpc>
              <a:spcBef>
                <a:spcPts val="1600"/>
              </a:spcBef>
              <a:spcAft>
                <a:spcPts val="0"/>
              </a:spcAft>
              <a:buSzPts val="1440"/>
              <a:buNone/>
            </a:pPr>
            <a:r>
              <a:t/>
            </a:r>
            <a:endParaRPr/>
          </a:p>
        </p:txBody>
      </p:sp>
      <p:pic>
        <p:nvPicPr>
          <p:cNvPr id="444" name="Google Shape;444;p30"/>
          <p:cNvPicPr preferRelativeResize="0"/>
          <p:nvPr/>
        </p:nvPicPr>
        <p:blipFill rotWithShape="1">
          <a:blip r:embed="rId3">
            <a:alphaModFix/>
          </a:blip>
          <a:srcRect b="0" l="0" r="0" t="0"/>
          <a:stretch/>
        </p:blipFill>
        <p:spPr>
          <a:xfrm>
            <a:off x="776300" y="2049300"/>
            <a:ext cx="10273375" cy="4596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1"/>
          <p:cNvPicPr preferRelativeResize="0"/>
          <p:nvPr/>
        </p:nvPicPr>
        <p:blipFill rotWithShape="1">
          <a:blip r:embed="rId3">
            <a:alphaModFix/>
          </a:blip>
          <a:srcRect b="0" l="0" r="0" t="0"/>
          <a:stretch/>
        </p:blipFill>
        <p:spPr>
          <a:xfrm>
            <a:off x="0" y="0"/>
            <a:ext cx="11062500" cy="5314950"/>
          </a:xfrm>
          <a:prstGeom prst="rect">
            <a:avLst/>
          </a:prstGeom>
          <a:noFill/>
          <a:ln>
            <a:noFill/>
          </a:ln>
        </p:spPr>
      </p:pic>
      <p:sp>
        <p:nvSpPr>
          <p:cNvPr id="450" name="Google Shape;450;p31"/>
          <p:cNvSpPr txBox="1"/>
          <p:nvPr/>
        </p:nvSpPr>
        <p:spPr>
          <a:xfrm>
            <a:off x="600075" y="5190250"/>
            <a:ext cx="103503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000000"/>
                </a:solidFill>
                <a:latin typeface="Century Schoolbook"/>
                <a:ea typeface="Century Schoolbook"/>
                <a:cs typeface="Century Schoolbook"/>
                <a:sym typeface="Century Schoolbook"/>
              </a:rPr>
              <a:t>From the graph, we can see that prediction and the actual value(ground truth) somewhat overlap. But if you zoom in, the fit is not perfect. We should expect this because it is inevitable as we are performing prediction. Forecasting Our testing shows the model is somewhat good. So we can move on to predicting the future or forecasting.</a:t>
            </a:r>
            <a:endParaRPr sz="20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gf4aa4eb162_0_145"/>
          <p:cNvPicPr preferRelativeResize="0"/>
          <p:nvPr/>
        </p:nvPicPr>
        <p:blipFill>
          <a:blip r:embed="rId3">
            <a:alphaModFix/>
          </a:blip>
          <a:stretch>
            <a:fillRect/>
          </a:stretch>
        </p:blipFill>
        <p:spPr>
          <a:xfrm>
            <a:off x="429800" y="672725"/>
            <a:ext cx="10305675" cy="6014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2"/>
          <p:cNvSpPr txBox="1"/>
          <p:nvPr/>
        </p:nvSpPr>
        <p:spPr>
          <a:xfrm>
            <a:off x="504825" y="5772150"/>
            <a:ext cx="10576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000000"/>
                </a:solidFill>
                <a:latin typeface="Century Schoolbook"/>
                <a:ea typeface="Century Schoolbook"/>
                <a:cs typeface="Century Schoolbook"/>
                <a:sym typeface="Century Schoolbook"/>
              </a:rPr>
              <a:t>Forecasting for longer duration is not feasible. So, let’s forecast a months stock price.</a:t>
            </a:r>
            <a:endParaRPr sz="2000">
              <a:solidFill>
                <a:schemeClr val="dk1"/>
              </a:solidFill>
              <a:latin typeface="Century Schoolbook"/>
              <a:ea typeface="Century Schoolbook"/>
              <a:cs typeface="Century Schoolbook"/>
              <a:sym typeface="Century Schoolbook"/>
            </a:endParaRPr>
          </a:p>
        </p:txBody>
      </p:sp>
      <p:pic>
        <p:nvPicPr>
          <p:cNvPr id="461" name="Google Shape;461;p32"/>
          <p:cNvPicPr preferRelativeResize="0"/>
          <p:nvPr/>
        </p:nvPicPr>
        <p:blipFill rotWithShape="1">
          <a:blip r:embed="rId3">
            <a:alphaModFix/>
          </a:blip>
          <a:srcRect b="0" l="0" r="0" t="0"/>
          <a:stretch/>
        </p:blipFill>
        <p:spPr>
          <a:xfrm>
            <a:off x="428625" y="1201650"/>
            <a:ext cx="10858500" cy="4465725"/>
          </a:xfrm>
          <a:prstGeom prst="rect">
            <a:avLst/>
          </a:prstGeom>
          <a:noFill/>
          <a:ln>
            <a:noFill/>
          </a:ln>
        </p:spPr>
      </p:pic>
      <p:sp>
        <p:nvSpPr>
          <p:cNvPr id="462" name="Google Shape;462;p32"/>
          <p:cNvSpPr txBox="1"/>
          <p:nvPr/>
        </p:nvSpPr>
        <p:spPr>
          <a:xfrm>
            <a:off x="571500" y="355053"/>
            <a:ext cx="107157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4400">
                <a:solidFill>
                  <a:srgbClr val="000000"/>
                </a:solidFill>
                <a:latin typeface="Century Schoolbook"/>
                <a:ea typeface="Century Schoolbook"/>
                <a:cs typeface="Century Schoolbook"/>
                <a:sym typeface="Century Schoolbook"/>
              </a:rPr>
              <a:t> </a:t>
            </a:r>
            <a:r>
              <a:rPr lang="en-US" sz="4400">
                <a:solidFill>
                  <a:srgbClr val="333333"/>
                </a:solidFill>
                <a:latin typeface="Century Schoolbook"/>
                <a:ea typeface="Century Schoolbook"/>
                <a:cs typeface="Century Schoolbook"/>
                <a:sym typeface="Century Schoolbook"/>
              </a:rPr>
              <a:t>Predicting</a:t>
            </a:r>
            <a:r>
              <a:rPr lang="en-US" sz="4400">
                <a:solidFill>
                  <a:srgbClr val="292929"/>
                </a:solidFill>
                <a:latin typeface="Century Schoolbook"/>
                <a:ea typeface="Century Schoolbook"/>
                <a:cs typeface="Century Schoolbook"/>
                <a:sym typeface="Century Schoolbook"/>
              </a:rPr>
              <a:t> </a:t>
            </a:r>
            <a:r>
              <a:rPr lang="en-US" sz="4400">
                <a:solidFill>
                  <a:srgbClr val="333333"/>
                </a:solidFill>
                <a:latin typeface="Century Schoolbook"/>
                <a:ea typeface="Century Schoolbook"/>
                <a:cs typeface="Century Schoolbook"/>
                <a:sym typeface="Century Schoolbook"/>
              </a:rPr>
              <a:t>the Future</a:t>
            </a:r>
            <a:endParaRPr sz="4400">
              <a:latin typeface="Century Schoolbook"/>
              <a:ea typeface="Century Schoolbook"/>
              <a:cs typeface="Century Schoolbook"/>
              <a:sym typeface="Century Schoolboo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3"/>
          <p:cNvSpPr txBox="1"/>
          <p:nvPr/>
        </p:nvSpPr>
        <p:spPr>
          <a:xfrm>
            <a:off x="526125" y="347850"/>
            <a:ext cx="98853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333333"/>
                </a:solidFill>
                <a:latin typeface="Century Schoolbook"/>
                <a:ea typeface="Century Schoolbook"/>
                <a:cs typeface="Century Schoolbook"/>
                <a:sym typeface="Century Schoolbook"/>
              </a:rPr>
              <a:t>OOG 30 Days Forecasting</a:t>
            </a:r>
            <a:endParaRPr sz="4400">
              <a:latin typeface="Century Schoolbook"/>
              <a:ea typeface="Century Schoolbook"/>
              <a:cs typeface="Century Schoolbook"/>
              <a:sym typeface="Century Schoolbook"/>
            </a:endParaRPr>
          </a:p>
        </p:txBody>
      </p:sp>
      <p:pic>
        <p:nvPicPr>
          <p:cNvPr id="468" name="Google Shape;468;p33"/>
          <p:cNvPicPr preferRelativeResize="0"/>
          <p:nvPr/>
        </p:nvPicPr>
        <p:blipFill>
          <a:blip r:embed="rId3">
            <a:alphaModFix/>
          </a:blip>
          <a:stretch>
            <a:fillRect/>
          </a:stretch>
        </p:blipFill>
        <p:spPr>
          <a:xfrm>
            <a:off x="526125" y="1262000"/>
            <a:ext cx="10069200" cy="5291201"/>
          </a:xfrm>
          <a:prstGeom prst="rect">
            <a:avLst/>
          </a:prstGeom>
          <a:noFill/>
          <a:ln>
            <a:noFill/>
          </a:ln>
        </p:spPr>
      </p:pic>
      <p:pic>
        <p:nvPicPr>
          <p:cNvPr id="469" name="Google Shape;469;p33"/>
          <p:cNvPicPr preferRelativeResize="0"/>
          <p:nvPr/>
        </p:nvPicPr>
        <p:blipFill>
          <a:blip r:embed="rId4">
            <a:alphaModFix/>
          </a:blip>
          <a:stretch>
            <a:fillRect/>
          </a:stretch>
        </p:blipFill>
        <p:spPr>
          <a:xfrm>
            <a:off x="1211500" y="241750"/>
            <a:ext cx="918775" cy="981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txBox="1"/>
          <p:nvPr>
            <p:ph type="title"/>
          </p:nvPr>
        </p:nvSpPr>
        <p:spPr>
          <a:xfrm>
            <a:off x="317675" y="149500"/>
            <a:ext cx="10857000" cy="111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333333"/>
              </a:buClr>
              <a:buSzPts val="4900"/>
              <a:buFont typeface="Proxima Nova"/>
              <a:buNone/>
            </a:pPr>
            <a:r>
              <a:rPr lang="en-US">
                <a:solidFill>
                  <a:srgbClr val="333333"/>
                </a:solidFill>
              </a:rPr>
              <a:t>Close up to GOOG 30 Days Forecasting</a:t>
            </a:r>
            <a:endParaRPr/>
          </a:p>
        </p:txBody>
      </p:sp>
      <p:pic>
        <p:nvPicPr>
          <p:cNvPr id="475" name="Google Shape;475;p34"/>
          <p:cNvPicPr preferRelativeResize="0"/>
          <p:nvPr/>
        </p:nvPicPr>
        <p:blipFill>
          <a:blip r:embed="rId3">
            <a:alphaModFix/>
          </a:blip>
          <a:stretch>
            <a:fillRect/>
          </a:stretch>
        </p:blipFill>
        <p:spPr>
          <a:xfrm>
            <a:off x="189775" y="1176301"/>
            <a:ext cx="10244628" cy="5286374"/>
          </a:xfrm>
          <a:prstGeom prst="rect">
            <a:avLst/>
          </a:prstGeom>
          <a:noFill/>
          <a:ln>
            <a:noFill/>
          </a:ln>
        </p:spPr>
      </p:pic>
      <p:pic>
        <p:nvPicPr>
          <p:cNvPr id="476" name="Google Shape;476;p34"/>
          <p:cNvPicPr preferRelativeResize="0"/>
          <p:nvPr/>
        </p:nvPicPr>
        <p:blipFill>
          <a:blip r:embed="rId4">
            <a:alphaModFix/>
          </a:blip>
          <a:stretch>
            <a:fillRect/>
          </a:stretch>
        </p:blipFill>
        <p:spPr>
          <a:xfrm>
            <a:off x="4895350" y="2952499"/>
            <a:ext cx="5391150" cy="279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f4aa4eb162_0_45"/>
          <p:cNvPicPr preferRelativeResize="0"/>
          <p:nvPr/>
        </p:nvPicPr>
        <p:blipFill>
          <a:blip r:embed="rId3">
            <a:alphaModFix/>
          </a:blip>
          <a:stretch>
            <a:fillRect/>
          </a:stretch>
        </p:blipFill>
        <p:spPr>
          <a:xfrm>
            <a:off x="152400" y="766150"/>
            <a:ext cx="10316249" cy="5939450"/>
          </a:xfrm>
          <a:prstGeom prst="rect">
            <a:avLst/>
          </a:prstGeom>
          <a:noFill/>
          <a:ln>
            <a:noFill/>
          </a:ln>
        </p:spPr>
      </p:pic>
      <p:pic>
        <p:nvPicPr>
          <p:cNvPr id="482" name="Google Shape;482;gf4aa4eb162_0_45"/>
          <p:cNvPicPr preferRelativeResize="0"/>
          <p:nvPr/>
        </p:nvPicPr>
        <p:blipFill>
          <a:blip r:embed="rId4">
            <a:alphaModFix/>
          </a:blip>
          <a:stretch>
            <a:fillRect/>
          </a:stretch>
        </p:blipFill>
        <p:spPr>
          <a:xfrm>
            <a:off x="-76200" y="-431250"/>
            <a:ext cx="3681275" cy="1962100"/>
          </a:xfrm>
          <a:prstGeom prst="rect">
            <a:avLst/>
          </a:prstGeom>
          <a:noFill/>
          <a:ln>
            <a:noFill/>
          </a:ln>
        </p:spPr>
      </p:pic>
      <p:sp>
        <p:nvSpPr>
          <p:cNvPr id="483" name="Google Shape;483;gf4aa4eb162_0_45"/>
          <p:cNvSpPr txBox="1"/>
          <p:nvPr/>
        </p:nvSpPr>
        <p:spPr>
          <a:xfrm>
            <a:off x="2010675" y="0"/>
            <a:ext cx="7086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solidFill>
                  <a:srgbClr val="333333"/>
                </a:solidFill>
                <a:latin typeface="Century Schoolbook"/>
                <a:ea typeface="Century Schoolbook"/>
                <a:cs typeface="Century Schoolbook"/>
                <a:sym typeface="Century Schoolbook"/>
              </a:rPr>
              <a:t>30 Days Forecasting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Methodology</a:t>
            </a:r>
            <a:endParaRPr/>
          </a:p>
        </p:txBody>
      </p:sp>
      <p:sp>
        <p:nvSpPr>
          <p:cNvPr id="139" name="Google Shape;139;p5"/>
          <p:cNvSpPr txBox="1"/>
          <p:nvPr>
            <p:ph idx="1" type="body"/>
          </p:nvPr>
        </p:nvSpPr>
        <p:spPr>
          <a:xfrm>
            <a:off x="850772" y="1822125"/>
            <a:ext cx="8595300" cy="4351200"/>
          </a:xfrm>
          <a:prstGeom prst="rect">
            <a:avLst/>
          </a:prstGeom>
          <a:noFill/>
          <a:ln>
            <a:noFill/>
          </a:ln>
        </p:spPr>
        <p:txBody>
          <a:bodyPr anchorCtr="0" anchor="t" bIns="45700" lIns="91425" spcFirstLastPara="1" rIns="91425" wrap="square" tIns="45700">
            <a:normAutofit/>
          </a:bodyPr>
          <a:lstStyle/>
          <a:p>
            <a:pPr indent="-195580" lvl="0" marL="182880" rtl="0" algn="l">
              <a:lnSpc>
                <a:spcPct val="95000"/>
              </a:lnSpc>
              <a:spcBef>
                <a:spcPts val="0"/>
              </a:spcBef>
              <a:spcAft>
                <a:spcPts val="0"/>
              </a:spcAft>
              <a:buSzPts val="1640"/>
              <a:buChar char="•"/>
            </a:pPr>
            <a:r>
              <a:rPr lang="en-US" sz="2000"/>
              <a:t>Pulled data using Yahoo Finance API</a:t>
            </a:r>
            <a:endParaRPr sz="2000"/>
          </a:p>
          <a:p>
            <a:pPr indent="-195580" lvl="0" marL="182880" rtl="0" algn="l">
              <a:lnSpc>
                <a:spcPct val="95000"/>
              </a:lnSpc>
              <a:spcBef>
                <a:spcPts val="1600"/>
              </a:spcBef>
              <a:spcAft>
                <a:spcPts val="0"/>
              </a:spcAft>
              <a:buSzPts val="1640"/>
              <a:buChar char="•"/>
            </a:pPr>
            <a:r>
              <a:rPr lang="en-US" sz="2000"/>
              <a:t>Created a data frames of the adjusted closing price for the index, sectors, and companies</a:t>
            </a:r>
            <a:endParaRPr sz="2000"/>
          </a:p>
          <a:p>
            <a:pPr indent="-218440" lvl="0" marL="182880" rtl="0" algn="l">
              <a:lnSpc>
                <a:spcPct val="95000"/>
              </a:lnSpc>
              <a:spcBef>
                <a:spcPts val="1600"/>
              </a:spcBef>
              <a:spcAft>
                <a:spcPts val="0"/>
              </a:spcAft>
              <a:buSzPts val="2000"/>
              <a:buChar char="•"/>
            </a:pPr>
            <a:r>
              <a:rPr lang="en-US" sz="2000"/>
              <a:t>Data exploration</a:t>
            </a:r>
            <a:endParaRPr sz="2000"/>
          </a:p>
          <a:p>
            <a:pPr indent="-195580" lvl="0" marL="182880" rtl="0" algn="l">
              <a:lnSpc>
                <a:spcPct val="95000"/>
              </a:lnSpc>
              <a:spcBef>
                <a:spcPts val="1600"/>
              </a:spcBef>
              <a:spcAft>
                <a:spcPts val="0"/>
              </a:spcAft>
              <a:buSzPts val="1640"/>
              <a:buChar char="•"/>
            </a:pPr>
            <a:r>
              <a:rPr lang="en-US" sz="2000"/>
              <a:t>Data wrangling for rate of returns</a:t>
            </a:r>
            <a:endParaRPr sz="2000"/>
          </a:p>
          <a:p>
            <a:pPr indent="-195580" lvl="0" marL="182880" rtl="0" algn="l">
              <a:lnSpc>
                <a:spcPct val="95000"/>
              </a:lnSpc>
              <a:spcBef>
                <a:spcPts val="1600"/>
              </a:spcBef>
              <a:spcAft>
                <a:spcPts val="0"/>
              </a:spcAft>
              <a:buSzPts val="1640"/>
              <a:buChar char="•"/>
            </a:pPr>
            <a:r>
              <a:rPr lang="en-US" sz="2000"/>
              <a:t>Plotted the data</a:t>
            </a:r>
            <a:endParaRPr sz="2000"/>
          </a:p>
          <a:p>
            <a:pPr indent="-195580" lvl="0" marL="182880" rtl="0" algn="l">
              <a:lnSpc>
                <a:spcPct val="95000"/>
              </a:lnSpc>
              <a:spcBef>
                <a:spcPts val="1600"/>
              </a:spcBef>
              <a:spcAft>
                <a:spcPts val="0"/>
              </a:spcAft>
              <a:buSzPts val="1640"/>
              <a:buChar char="•"/>
            </a:pPr>
            <a:r>
              <a:rPr lang="en-US" sz="2000"/>
              <a:t>Long Short Term Methodology (LSTM) Network </a:t>
            </a:r>
            <a:endParaRPr sz="2000"/>
          </a:p>
        </p:txBody>
      </p:sp>
      <p:pic>
        <p:nvPicPr>
          <p:cNvPr id="140" name="Google Shape;140;p5"/>
          <p:cNvPicPr preferRelativeResize="0"/>
          <p:nvPr/>
        </p:nvPicPr>
        <p:blipFill>
          <a:blip r:embed="rId3">
            <a:alphaModFix/>
          </a:blip>
          <a:stretch>
            <a:fillRect/>
          </a:stretch>
        </p:blipFill>
        <p:spPr>
          <a:xfrm rot="1316108">
            <a:off x="7741172" y="3226697"/>
            <a:ext cx="2143125" cy="214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gf4aa4eb162_0_24"/>
          <p:cNvPicPr preferRelativeResize="0"/>
          <p:nvPr/>
        </p:nvPicPr>
        <p:blipFill>
          <a:blip r:embed="rId3">
            <a:alphaModFix/>
          </a:blip>
          <a:stretch>
            <a:fillRect/>
          </a:stretch>
        </p:blipFill>
        <p:spPr>
          <a:xfrm>
            <a:off x="301900" y="1152450"/>
            <a:ext cx="10181299" cy="4861750"/>
          </a:xfrm>
          <a:prstGeom prst="rect">
            <a:avLst/>
          </a:prstGeom>
          <a:noFill/>
          <a:ln>
            <a:noFill/>
          </a:ln>
        </p:spPr>
      </p:pic>
      <p:sp>
        <p:nvSpPr>
          <p:cNvPr id="489" name="Google Shape;489;gf4aa4eb162_0_24"/>
          <p:cNvSpPr txBox="1"/>
          <p:nvPr/>
        </p:nvSpPr>
        <p:spPr>
          <a:xfrm>
            <a:off x="301900" y="205550"/>
            <a:ext cx="104832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4400">
                <a:solidFill>
                  <a:srgbClr val="333333"/>
                </a:solidFill>
                <a:latin typeface="Century Schoolbook"/>
                <a:ea typeface="Century Schoolbook"/>
                <a:cs typeface="Century Schoolbook"/>
                <a:sym typeface="Century Schoolbook"/>
              </a:rPr>
              <a:t>Close up to AMZN 30 Days Forecasting</a:t>
            </a:r>
            <a:endParaRPr sz="4400">
              <a:solidFill>
                <a:schemeClr val="dk1"/>
              </a:solidFill>
              <a:latin typeface="Century Schoolbook"/>
              <a:ea typeface="Century Schoolbook"/>
              <a:cs typeface="Century Schoolbook"/>
              <a:sym typeface="Century Schoolbook"/>
            </a:endParaRPr>
          </a:p>
        </p:txBody>
      </p:sp>
      <p:pic>
        <p:nvPicPr>
          <p:cNvPr id="490" name="Google Shape;490;gf4aa4eb162_0_24"/>
          <p:cNvPicPr preferRelativeResize="0"/>
          <p:nvPr/>
        </p:nvPicPr>
        <p:blipFill>
          <a:blip r:embed="rId4">
            <a:alphaModFix/>
          </a:blip>
          <a:stretch>
            <a:fillRect/>
          </a:stretch>
        </p:blipFill>
        <p:spPr>
          <a:xfrm>
            <a:off x="6203563" y="3063850"/>
            <a:ext cx="4124325" cy="2190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f4aa4eb162_0_99"/>
          <p:cNvPicPr preferRelativeResize="0"/>
          <p:nvPr/>
        </p:nvPicPr>
        <p:blipFill>
          <a:blip r:embed="rId3">
            <a:alphaModFix/>
          </a:blip>
          <a:stretch>
            <a:fillRect/>
          </a:stretch>
        </p:blipFill>
        <p:spPr>
          <a:xfrm>
            <a:off x="152400" y="1417275"/>
            <a:ext cx="10802176" cy="5135925"/>
          </a:xfrm>
          <a:prstGeom prst="rect">
            <a:avLst/>
          </a:prstGeom>
          <a:noFill/>
          <a:ln>
            <a:noFill/>
          </a:ln>
        </p:spPr>
      </p:pic>
      <p:sp>
        <p:nvSpPr>
          <p:cNvPr id="496" name="Google Shape;496;gf4aa4eb162_0_99"/>
          <p:cNvSpPr txBox="1"/>
          <p:nvPr/>
        </p:nvSpPr>
        <p:spPr>
          <a:xfrm>
            <a:off x="76225" y="331688"/>
            <a:ext cx="10954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solidFill>
                  <a:srgbClr val="333333"/>
                </a:solidFill>
                <a:latin typeface="Century Schoolbook"/>
                <a:ea typeface="Century Schoolbook"/>
                <a:cs typeface="Century Schoolbook"/>
                <a:sym typeface="Century Schoolbook"/>
              </a:rPr>
              <a:t>30 Days Forecasting</a:t>
            </a:r>
            <a:endParaRPr>
              <a:solidFill>
                <a:schemeClr val="dk1"/>
              </a:solidFill>
            </a:endParaRPr>
          </a:p>
        </p:txBody>
      </p:sp>
      <p:pic>
        <p:nvPicPr>
          <p:cNvPr id="497" name="Google Shape;497;gf4aa4eb162_0_99"/>
          <p:cNvPicPr preferRelativeResize="0"/>
          <p:nvPr/>
        </p:nvPicPr>
        <p:blipFill>
          <a:blip r:embed="rId4">
            <a:alphaModFix/>
          </a:blip>
          <a:stretch>
            <a:fillRect/>
          </a:stretch>
        </p:blipFill>
        <p:spPr>
          <a:xfrm>
            <a:off x="763450" y="-505299"/>
            <a:ext cx="2114550" cy="2355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gf4aa4eb162_0_83"/>
          <p:cNvPicPr preferRelativeResize="0"/>
          <p:nvPr/>
        </p:nvPicPr>
        <p:blipFill>
          <a:blip r:embed="rId3">
            <a:alphaModFix/>
          </a:blip>
          <a:stretch>
            <a:fillRect/>
          </a:stretch>
        </p:blipFill>
        <p:spPr>
          <a:xfrm>
            <a:off x="152400" y="1066800"/>
            <a:ext cx="10704551" cy="5565725"/>
          </a:xfrm>
          <a:prstGeom prst="rect">
            <a:avLst/>
          </a:prstGeom>
          <a:noFill/>
          <a:ln>
            <a:noFill/>
          </a:ln>
        </p:spPr>
      </p:pic>
      <p:pic>
        <p:nvPicPr>
          <p:cNvPr id="503" name="Google Shape;503;gf4aa4eb162_0_83"/>
          <p:cNvPicPr preferRelativeResize="0"/>
          <p:nvPr/>
        </p:nvPicPr>
        <p:blipFill>
          <a:blip r:embed="rId4">
            <a:alphaModFix/>
          </a:blip>
          <a:stretch>
            <a:fillRect/>
          </a:stretch>
        </p:blipFill>
        <p:spPr>
          <a:xfrm>
            <a:off x="6504113" y="3706138"/>
            <a:ext cx="4048125" cy="2105025"/>
          </a:xfrm>
          <a:prstGeom prst="rect">
            <a:avLst/>
          </a:prstGeom>
          <a:noFill/>
          <a:ln>
            <a:noFill/>
          </a:ln>
        </p:spPr>
      </p:pic>
      <p:sp>
        <p:nvSpPr>
          <p:cNvPr id="504" name="Google Shape;504;gf4aa4eb162_0_83"/>
          <p:cNvSpPr txBox="1"/>
          <p:nvPr/>
        </p:nvSpPr>
        <p:spPr>
          <a:xfrm>
            <a:off x="0" y="152400"/>
            <a:ext cx="111186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4400">
                <a:solidFill>
                  <a:srgbClr val="333333"/>
                </a:solidFill>
                <a:latin typeface="Century Schoolbook"/>
                <a:ea typeface="Century Schoolbook"/>
                <a:cs typeface="Century Schoolbook"/>
                <a:sym typeface="Century Schoolbook"/>
              </a:rPr>
              <a:t>Close up to COKE 30 Days Forecasting</a:t>
            </a:r>
            <a:endParaRPr sz="44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f4aa4eb162_0_88"/>
          <p:cNvPicPr preferRelativeResize="0"/>
          <p:nvPr/>
        </p:nvPicPr>
        <p:blipFill>
          <a:blip r:embed="rId3">
            <a:alphaModFix/>
          </a:blip>
          <a:stretch>
            <a:fillRect/>
          </a:stretch>
        </p:blipFill>
        <p:spPr>
          <a:xfrm>
            <a:off x="1292475" y="327225"/>
            <a:ext cx="1607050" cy="1032125"/>
          </a:xfrm>
          <a:prstGeom prst="rect">
            <a:avLst/>
          </a:prstGeom>
          <a:noFill/>
          <a:ln>
            <a:noFill/>
          </a:ln>
        </p:spPr>
      </p:pic>
      <p:sp>
        <p:nvSpPr>
          <p:cNvPr id="510" name="Google Shape;510;gf4aa4eb162_0_88"/>
          <p:cNvSpPr txBox="1"/>
          <p:nvPr/>
        </p:nvSpPr>
        <p:spPr>
          <a:xfrm>
            <a:off x="1375525" y="488550"/>
            <a:ext cx="8436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solidFill>
                  <a:srgbClr val="333333"/>
                </a:solidFill>
                <a:latin typeface="Century Schoolbook"/>
                <a:ea typeface="Century Schoolbook"/>
                <a:cs typeface="Century Schoolbook"/>
                <a:sym typeface="Century Schoolbook"/>
              </a:rPr>
              <a:t>30 Days Forecasting</a:t>
            </a:r>
            <a:endParaRPr>
              <a:solidFill>
                <a:schemeClr val="dk1"/>
              </a:solidFill>
            </a:endParaRPr>
          </a:p>
        </p:txBody>
      </p:sp>
      <p:pic>
        <p:nvPicPr>
          <p:cNvPr id="511" name="Google Shape;511;gf4aa4eb162_0_88"/>
          <p:cNvPicPr preferRelativeResize="0"/>
          <p:nvPr/>
        </p:nvPicPr>
        <p:blipFill>
          <a:blip r:embed="rId4">
            <a:alphaModFix/>
          </a:blip>
          <a:stretch>
            <a:fillRect/>
          </a:stretch>
        </p:blipFill>
        <p:spPr>
          <a:xfrm>
            <a:off x="504550" y="1465475"/>
            <a:ext cx="10202900" cy="52027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gf4aa4eb162_0_117"/>
          <p:cNvPicPr preferRelativeResize="0"/>
          <p:nvPr/>
        </p:nvPicPr>
        <p:blipFill>
          <a:blip r:embed="rId3">
            <a:alphaModFix/>
          </a:blip>
          <a:stretch>
            <a:fillRect/>
          </a:stretch>
        </p:blipFill>
        <p:spPr>
          <a:xfrm>
            <a:off x="309150" y="998600"/>
            <a:ext cx="10421174" cy="5317474"/>
          </a:xfrm>
          <a:prstGeom prst="rect">
            <a:avLst/>
          </a:prstGeom>
          <a:noFill/>
          <a:ln>
            <a:noFill/>
          </a:ln>
        </p:spPr>
      </p:pic>
      <p:sp>
        <p:nvSpPr>
          <p:cNvPr id="517" name="Google Shape;517;gf4aa4eb162_0_117"/>
          <p:cNvSpPr txBox="1"/>
          <p:nvPr/>
        </p:nvSpPr>
        <p:spPr>
          <a:xfrm>
            <a:off x="0" y="0"/>
            <a:ext cx="10730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4400">
                <a:solidFill>
                  <a:srgbClr val="333333"/>
                </a:solidFill>
                <a:latin typeface="Century Schoolbook"/>
                <a:ea typeface="Century Schoolbook"/>
                <a:cs typeface="Century Schoolbook"/>
                <a:sym typeface="Century Schoolbook"/>
              </a:rPr>
              <a:t>Close up to APPLE 30 Days Forecasting</a:t>
            </a:r>
            <a:endParaRPr sz="4400">
              <a:solidFill>
                <a:schemeClr val="dk1"/>
              </a:solidFill>
              <a:latin typeface="Century Schoolbook"/>
              <a:ea typeface="Century Schoolbook"/>
              <a:cs typeface="Century Schoolbook"/>
              <a:sym typeface="Century Schoolbook"/>
            </a:endParaRPr>
          </a:p>
        </p:txBody>
      </p:sp>
      <p:pic>
        <p:nvPicPr>
          <p:cNvPr id="518" name="Google Shape;518;gf4aa4eb162_0_117"/>
          <p:cNvPicPr preferRelativeResize="0"/>
          <p:nvPr/>
        </p:nvPicPr>
        <p:blipFill>
          <a:blip r:embed="rId4">
            <a:alphaModFix/>
          </a:blip>
          <a:stretch>
            <a:fillRect/>
          </a:stretch>
        </p:blipFill>
        <p:spPr>
          <a:xfrm>
            <a:off x="1482850" y="1248350"/>
            <a:ext cx="4171950" cy="2209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f4aa4eb162_0_128"/>
          <p:cNvSpPr txBox="1"/>
          <p:nvPr/>
        </p:nvSpPr>
        <p:spPr>
          <a:xfrm>
            <a:off x="1728675" y="355025"/>
            <a:ext cx="766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solidFill>
                  <a:srgbClr val="333333"/>
                </a:solidFill>
                <a:latin typeface="Century Schoolbook"/>
                <a:ea typeface="Century Schoolbook"/>
                <a:cs typeface="Century Schoolbook"/>
                <a:sym typeface="Century Schoolbook"/>
              </a:rPr>
              <a:t>30 Days Forecasting</a:t>
            </a:r>
            <a:endParaRPr/>
          </a:p>
        </p:txBody>
      </p:sp>
      <p:pic>
        <p:nvPicPr>
          <p:cNvPr id="524" name="Google Shape;524;gf4aa4eb162_0_128"/>
          <p:cNvPicPr preferRelativeResize="0"/>
          <p:nvPr/>
        </p:nvPicPr>
        <p:blipFill>
          <a:blip r:embed="rId3">
            <a:alphaModFix/>
          </a:blip>
          <a:stretch>
            <a:fillRect/>
          </a:stretch>
        </p:blipFill>
        <p:spPr>
          <a:xfrm>
            <a:off x="616650" y="0"/>
            <a:ext cx="2242400" cy="1607050"/>
          </a:xfrm>
          <a:prstGeom prst="rect">
            <a:avLst/>
          </a:prstGeom>
          <a:noFill/>
          <a:ln>
            <a:noFill/>
          </a:ln>
        </p:spPr>
      </p:pic>
      <p:pic>
        <p:nvPicPr>
          <p:cNvPr id="525" name="Google Shape;525;gf4aa4eb162_0_128"/>
          <p:cNvPicPr preferRelativeResize="0"/>
          <p:nvPr/>
        </p:nvPicPr>
        <p:blipFill>
          <a:blip r:embed="rId4">
            <a:alphaModFix/>
          </a:blip>
          <a:stretch>
            <a:fillRect/>
          </a:stretch>
        </p:blipFill>
        <p:spPr>
          <a:xfrm>
            <a:off x="616650" y="1216925"/>
            <a:ext cx="10258976" cy="5336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f4aa4eb162_0_133"/>
          <p:cNvSpPr txBox="1"/>
          <p:nvPr/>
        </p:nvSpPr>
        <p:spPr>
          <a:xfrm>
            <a:off x="0" y="93425"/>
            <a:ext cx="11268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4400">
                <a:solidFill>
                  <a:srgbClr val="333333"/>
                </a:solidFill>
                <a:latin typeface="Century Schoolbook"/>
                <a:ea typeface="Century Schoolbook"/>
                <a:cs typeface="Century Schoolbook"/>
                <a:sym typeface="Century Schoolbook"/>
              </a:rPr>
              <a:t>Close up to FORD 30 Days Forecasting</a:t>
            </a:r>
            <a:endParaRPr sz="4400">
              <a:solidFill>
                <a:schemeClr val="dk1"/>
              </a:solidFill>
              <a:latin typeface="Century Schoolbook"/>
              <a:ea typeface="Century Schoolbook"/>
              <a:cs typeface="Century Schoolbook"/>
              <a:sym typeface="Century Schoolbook"/>
            </a:endParaRPr>
          </a:p>
        </p:txBody>
      </p:sp>
      <p:pic>
        <p:nvPicPr>
          <p:cNvPr id="531" name="Google Shape;531;gf4aa4eb162_0_133"/>
          <p:cNvPicPr preferRelativeResize="0"/>
          <p:nvPr/>
        </p:nvPicPr>
        <p:blipFill>
          <a:blip r:embed="rId3">
            <a:alphaModFix/>
          </a:blip>
          <a:stretch>
            <a:fillRect/>
          </a:stretch>
        </p:blipFill>
        <p:spPr>
          <a:xfrm>
            <a:off x="152400" y="1039925"/>
            <a:ext cx="10696575" cy="5543550"/>
          </a:xfrm>
          <a:prstGeom prst="rect">
            <a:avLst/>
          </a:prstGeom>
          <a:noFill/>
          <a:ln>
            <a:noFill/>
          </a:ln>
        </p:spPr>
      </p:pic>
      <p:pic>
        <p:nvPicPr>
          <p:cNvPr id="532" name="Google Shape;532;gf4aa4eb162_0_133"/>
          <p:cNvPicPr preferRelativeResize="0"/>
          <p:nvPr/>
        </p:nvPicPr>
        <p:blipFill>
          <a:blip r:embed="rId4">
            <a:alphaModFix/>
          </a:blip>
          <a:stretch>
            <a:fillRect/>
          </a:stretch>
        </p:blipFill>
        <p:spPr>
          <a:xfrm>
            <a:off x="3155113" y="1455250"/>
            <a:ext cx="4105275" cy="2133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f4aa4eb162_0_154"/>
          <p:cNvSpPr txBox="1"/>
          <p:nvPr>
            <p:ph type="title"/>
          </p:nvPr>
        </p:nvSpPr>
        <p:spPr>
          <a:xfrm>
            <a:off x="429800" y="261625"/>
            <a:ext cx="10524900" cy="800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Portafolio Return </a:t>
            </a:r>
            <a:endParaRPr/>
          </a:p>
        </p:txBody>
      </p:sp>
      <p:pic>
        <p:nvPicPr>
          <p:cNvPr id="538" name="Google Shape;538;gf4aa4eb162_0_154"/>
          <p:cNvPicPr preferRelativeResize="0"/>
          <p:nvPr/>
        </p:nvPicPr>
        <p:blipFill>
          <a:blip r:embed="rId3">
            <a:alphaModFix/>
          </a:blip>
          <a:stretch>
            <a:fillRect/>
          </a:stretch>
        </p:blipFill>
        <p:spPr>
          <a:xfrm>
            <a:off x="133725" y="2033750"/>
            <a:ext cx="10925175" cy="4581325"/>
          </a:xfrm>
          <a:prstGeom prst="rect">
            <a:avLst/>
          </a:prstGeom>
          <a:noFill/>
          <a:ln>
            <a:noFill/>
          </a:ln>
        </p:spPr>
      </p:pic>
      <p:sp>
        <p:nvSpPr>
          <p:cNvPr id="539" name="Google Shape;539;gf4aa4eb162_0_154"/>
          <p:cNvSpPr txBox="1"/>
          <p:nvPr/>
        </p:nvSpPr>
        <p:spPr>
          <a:xfrm>
            <a:off x="273025" y="1233350"/>
            <a:ext cx="10681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entury Schoolbook"/>
                <a:ea typeface="Century Schoolbook"/>
                <a:cs typeface="Century Schoolbook"/>
                <a:sym typeface="Century Schoolbook"/>
              </a:rPr>
              <a:t>Assuming</a:t>
            </a:r>
            <a:r>
              <a:rPr lang="en-US" sz="2000">
                <a:latin typeface="Century Schoolbook"/>
                <a:ea typeface="Century Schoolbook"/>
                <a:cs typeface="Century Schoolbook"/>
                <a:sym typeface="Century Schoolbook"/>
              </a:rPr>
              <a:t> our Portafolio have the 5 stocks that we forecasted (AMZN, AAPL, GOOG, F, COKE), we are wanted to know the yearly return average</a:t>
            </a:r>
            <a:endParaRPr sz="2000">
              <a:latin typeface="Century Schoolbook"/>
              <a:ea typeface="Century Schoolbook"/>
              <a:cs typeface="Century Schoolbook"/>
              <a:sym typeface="Century Schoolbook"/>
            </a:endParaRPr>
          </a:p>
        </p:txBody>
      </p:sp>
      <p:pic>
        <p:nvPicPr>
          <p:cNvPr id="540" name="Google Shape;540;gf4aa4eb162_0_154"/>
          <p:cNvPicPr preferRelativeResize="0"/>
          <p:nvPr/>
        </p:nvPicPr>
        <p:blipFill>
          <a:blip r:embed="rId4">
            <a:alphaModFix/>
          </a:blip>
          <a:stretch>
            <a:fillRect/>
          </a:stretch>
        </p:blipFill>
        <p:spPr>
          <a:xfrm rot="1000852">
            <a:off x="1175133" y="-541179"/>
            <a:ext cx="2369559" cy="202510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f4ec70d9e0_0_3"/>
          <p:cNvSpPr txBox="1"/>
          <p:nvPr>
            <p:ph type="title"/>
          </p:nvPr>
        </p:nvSpPr>
        <p:spPr>
          <a:xfrm>
            <a:off x="336375" y="178875"/>
            <a:ext cx="10562100" cy="830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Summary</a:t>
            </a:r>
            <a:endParaRPr/>
          </a:p>
        </p:txBody>
      </p:sp>
      <p:sp>
        <p:nvSpPr>
          <p:cNvPr id="546" name="Google Shape;546;gf4ec70d9e0_0_3"/>
          <p:cNvSpPr txBox="1"/>
          <p:nvPr>
            <p:ph idx="1" type="body"/>
          </p:nvPr>
        </p:nvSpPr>
        <p:spPr>
          <a:xfrm>
            <a:off x="869450" y="1195850"/>
            <a:ext cx="9781800" cy="4821300"/>
          </a:xfrm>
          <a:prstGeom prst="rect">
            <a:avLst/>
          </a:prstGeom>
        </p:spPr>
        <p:txBody>
          <a:bodyPr anchorCtr="0" anchor="t" bIns="45700" lIns="91425" spcFirstLastPara="1" rIns="91425" wrap="square" tIns="45700">
            <a:normAutofit fontScale="92500" lnSpcReduction="20000"/>
          </a:bodyPr>
          <a:lstStyle/>
          <a:p>
            <a:pPr indent="0" lvl="0" marL="457200" rtl="0" algn="l">
              <a:lnSpc>
                <a:spcPct val="115000"/>
              </a:lnSpc>
              <a:spcBef>
                <a:spcPts val="1200"/>
              </a:spcBef>
              <a:spcAft>
                <a:spcPts val="0"/>
              </a:spcAft>
              <a:buNone/>
            </a:pPr>
            <a:r>
              <a:t/>
            </a:r>
            <a:endParaRPr sz="1900"/>
          </a:p>
          <a:p>
            <a:pPr indent="-340201" lvl="0" marL="457200" rtl="0" algn="l">
              <a:lnSpc>
                <a:spcPct val="120000"/>
              </a:lnSpc>
              <a:spcBef>
                <a:spcPts val="1200"/>
              </a:spcBef>
              <a:spcAft>
                <a:spcPts val="0"/>
              </a:spcAft>
              <a:buSzPct val="95000"/>
              <a:buChar char="●"/>
            </a:pPr>
            <a:r>
              <a:rPr lang="en-US" sz="2000">
                <a:highlight>
                  <a:schemeClr val="lt1"/>
                </a:highlight>
              </a:rPr>
              <a:t>In this project,  technical analysis was used to study the price movement and patterns of a stock. By scrutinizing a stock's past price action, primarily through charts and indicators, traders try to forecast future price direction.</a:t>
            </a:r>
            <a:endParaRPr sz="1900"/>
          </a:p>
          <a:p>
            <a:pPr indent="0" lvl="0" marL="0" rtl="0" algn="l">
              <a:lnSpc>
                <a:spcPct val="115000"/>
              </a:lnSpc>
              <a:spcBef>
                <a:spcPts val="1200"/>
              </a:spcBef>
              <a:spcAft>
                <a:spcPts val="0"/>
              </a:spcAft>
              <a:buNone/>
            </a:pPr>
            <a:r>
              <a:t/>
            </a:r>
            <a:endParaRPr sz="1900"/>
          </a:p>
          <a:p>
            <a:pPr indent="-346551" lvl="0" marL="457200" rtl="0" algn="l">
              <a:lnSpc>
                <a:spcPct val="115000"/>
              </a:lnSpc>
              <a:spcBef>
                <a:spcPts val="1200"/>
              </a:spcBef>
              <a:spcAft>
                <a:spcPts val="0"/>
              </a:spcAft>
              <a:buSzPct val="100000"/>
              <a:buChar char="●"/>
            </a:pPr>
            <a:r>
              <a:rPr lang="en-US" sz="2008"/>
              <a:t>Nowadays, many companies use algorithms to predict the movement of the stock price, trying to beat the market. In this project, primitive predictions, such as Technical Analysis and Simple Moving Average (SMA), was compared with more </a:t>
            </a:r>
            <a:r>
              <a:rPr lang="en-US" sz="2008"/>
              <a:t>sophisticated</a:t>
            </a:r>
            <a:r>
              <a:rPr lang="en-US" sz="2008"/>
              <a:t>  models such as Long Short Term Model(LSTM) network </a:t>
            </a:r>
            <a:r>
              <a:rPr lang="en-US" sz="2008"/>
              <a:t>predictions</a:t>
            </a:r>
            <a:r>
              <a:rPr lang="en-US" sz="2008"/>
              <a:t> using python packages like Keras, LSTM.</a:t>
            </a:r>
            <a:endParaRPr sz="2008"/>
          </a:p>
          <a:p>
            <a:pPr indent="0" lvl="0" marL="457200" rtl="0" algn="l">
              <a:spcBef>
                <a:spcPts val="1400"/>
              </a:spcBef>
              <a:spcAft>
                <a:spcPts val="0"/>
              </a:spcAft>
              <a:buNone/>
            </a:pPr>
            <a:r>
              <a:t/>
            </a:r>
            <a:endParaRPr/>
          </a:p>
          <a:p>
            <a:pPr indent="-325405" lvl="0" marL="457200" rtl="0" algn="l">
              <a:spcBef>
                <a:spcPts val="1400"/>
              </a:spcBef>
              <a:spcAft>
                <a:spcPts val="0"/>
              </a:spcAft>
              <a:buSzPct val="82072"/>
              <a:buChar char="●"/>
            </a:pPr>
            <a:r>
              <a:rPr lang="en-US" sz="2008"/>
              <a:t>Base in our project, we were able to find some trends that could help make better decisions when trying to invest in the stock market, but we will need to add more indicators to have a complete picture.</a:t>
            </a:r>
            <a:endParaRPr sz="2008"/>
          </a:p>
          <a:p>
            <a:pPr indent="0" lvl="0" marL="0" rtl="0" algn="l">
              <a:lnSpc>
                <a:spcPct val="120000"/>
              </a:lnSpc>
              <a:spcBef>
                <a:spcPts val="200"/>
              </a:spcBef>
              <a:spcAft>
                <a:spcPts val="400"/>
              </a:spcAft>
              <a:buNone/>
            </a:pPr>
            <a:r>
              <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animEffect filter="fade" transition="in">
                                      <p:cBhvr>
                                        <p:cTn dur="1000"/>
                                        <p:tgtEl>
                                          <p:spTgt spid="5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1" st="1"/>
                                            </p:txEl>
                                          </p:spTgt>
                                        </p:tgtEl>
                                        <p:attrNameLst>
                                          <p:attrName>style.visibility</p:attrName>
                                        </p:attrNameLst>
                                      </p:cBhvr>
                                      <p:to>
                                        <p:strVal val="visible"/>
                                      </p:to>
                                    </p:set>
                                    <p:animEffect filter="fade" transition="in">
                                      <p:cBhvr>
                                        <p:cTn dur="1000"/>
                                        <p:tgtEl>
                                          <p:spTgt spid="5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2" st="2"/>
                                            </p:txEl>
                                          </p:spTgt>
                                        </p:tgtEl>
                                        <p:attrNameLst>
                                          <p:attrName>style.visibility</p:attrName>
                                        </p:attrNameLst>
                                      </p:cBhvr>
                                      <p:to>
                                        <p:strVal val="visible"/>
                                      </p:to>
                                    </p:set>
                                    <p:animEffect filter="fade" transition="in">
                                      <p:cBhvr>
                                        <p:cTn dur="1000"/>
                                        <p:tgtEl>
                                          <p:spTgt spid="5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3" st="3"/>
                                            </p:txEl>
                                          </p:spTgt>
                                        </p:tgtEl>
                                        <p:attrNameLst>
                                          <p:attrName>style.visibility</p:attrName>
                                        </p:attrNameLst>
                                      </p:cBhvr>
                                      <p:to>
                                        <p:strVal val="visible"/>
                                      </p:to>
                                    </p:set>
                                    <p:animEffect filter="fade" transition="in">
                                      <p:cBhvr>
                                        <p:cTn dur="1000"/>
                                        <p:tgtEl>
                                          <p:spTgt spid="5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4" st="4"/>
                                            </p:txEl>
                                          </p:spTgt>
                                        </p:tgtEl>
                                        <p:attrNameLst>
                                          <p:attrName>style.visibility</p:attrName>
                                        </p:attrNameLst>
                                      </p:cBhvr>
                                      <p:to>
                                        <p:strVal val="visible"/>
                                      </p:to>
                                    </p:set>
                                    <p:animEffect filter="fade" transition="in">
                                      <p:cBhvr>
                                        <p:cTn dur="1000"/>
                                        <p:tgtEl>
                                          <p:spTgt spid="5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5" st="5"/>
                                            </p:txEl>
                                          </p:spTgt>
                                        </p:tgtEl>
                                        <p:attrNameLst>
                                          <p:attrName>style.visibility</p:attrName>
                                        </p:attrNameLst>
                                      </p:cBhvr>
                                      <p:to>
                                        <p:strVal val="visible"/>
                                      </p:to>
                                    </p:set>
                                    <p:animEffect filter="fade" transition="in">
                                      <p:cBhvr>
                                        <p:cTn dur="1000"/>
                                        <p:tgtEl>
                                          <p:spTgt spid="5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xEl>
                                              <p:pRg end="6" st="6"/>
                                            </p:txEl>
                                          </p:spTgt>
                                        </p:tgtEl>
                                        <p:attrNameLst>
                                          <p:attrName>style.visibility</p:attrName>
                                        </p:attrNameLst>
                                      </p:cBhvr>
                                      <p:to>
                                        <p:strVal val="visible"/>
                                      </p:to>
                                    </p:set>
                                    <p:animEffect filter="fade" transition="in">
                                      <p:cBhvr>
                                        <p:cTn dur="1000"/>
                                        <p:tgtEl>
                                          <p:spTgt spid="5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f4d6adce63_1_0"/>
          <p:cNvSpPr txBox="1"/>
          <p:nvPr>
            <p:ph type="title"/>
          </p:nvPr>
        </p:nvSpPr>
        <p:spPr>
          <a:xfrm>
            <a:off x="2597550" y="501625"/>
            <a:ext cx="6241200" cy="643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US"/>
              <a:t>Conclusions</a:t>
            </a:r>
            <a:endParaRPr/>
          </a:p>
        </p:txBody>
      </p:sp>
      <p:sp>
        <p:nvSpPr>
          <p:cNvPr id="552" name="Google Shape;552;gf4d6adce63_1_0"/>
          <p:cNvSpPr txBox="1"/>
          <p:nvPr>
            <p:ph idx="1" type="body"/>
          </p:nvPr>
        </p:nvSpPr>
        <p:spPr>
          <a:xfrm>
            <a:off x="840900" y="1404400"/>
            <a:ext cx="9754500" cy="54537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2000">
              <a:highlight>
                <a:srgbClr val="FBFBFB"/>
              </a:highlight>
            </a:endParaRPr>
          </a:p>
          <a:p>
            <a:pPr indent="-346075" lvl="0" marL="457200" rtl="0" algn="l">
              <a:spcBef>
                <a:spcPts val="1400"/>
              </a:spcBef>
              <a:spcAft>
                <a:spcPts val="0"/>
              </a:spcAft>
              <a:buClr>
                <a:schemeClr val="dk1"/>
              </a:buClr>
              <a:buSzPts val="1850"/>
              <a:buChar char="●"/>
            </a:pPr>
            <a:r>
              <a:rPr lang="en-US" sz="1850"/>
              <a:t>Can Data Science beat the stock market game? It is not a simple question to answer at this point, because new metrics need to be defined in order to answer this question.</a:t>
            </a:r>
            <a:endParaRPr sz="1850"/>
          </a:p>
          <a:p>
            <a:pPr indent="0" lvl="0" marL="457200" rtl="0" algn="l">
              <a:spcBef>
                <a:spcPts val="1400"/>
              </a:spcBef>
              <a:spcAft>
                <a:spcPts val="0"/>
              </a:spcAft>
              <a:buNone/>
            </a:pPr>
            <a:r>
              <a:t/>
            </a:r>
            <a:endParaRPr sz="1900"/>
          </a:p>
          <a:p>
            <a:pPr indent="-346075" lvl="0" marL="457200" rtl="0" algn="l">
              <a:lnSpc>
                <a:spcPct val="115000"/>
              </a:lnSpc>
              <a:spcBef>
                <a:spcPts val="200"/>
              </a:spcBef>
              <a:spcAft>
                <a:spcPts val="0"/>
              </a:spcAft>
              <a:buClr>
                <a:schemeClr val="dk1"/>
              </a:buClr>
              <a:buSzPts val="1850"/>
              <a:buChar char="●"/>
            </a:pPr>
            <a:r>
              <a:rPr lang="en-US" sz="1850">
                <a:highlight>
                  <a:srgbClr val="FBFBFB"/>
                </a:highlight>
              </a:rPr>
              <a:t>It is straightforward to observe  Simple Moving Average (SMA) timeseries that are much less noisy than the original price timeseries. However, this comes at a cost: SMA timeseries lag the original price timeseries, which means that changes in the trend are only seen with a delay (lag) of the number of days.</a:t>
            </a:r>
            <a:endParaRPr sz="1850">
              <a:highlight>
                <a:srgbClr val="FBFBFB"/>
              </a:highlight>
            </a:endParaRPr>
          </a:p>
          <a:p>
            <a:pPr indent="0" lvl="0" marL="457200" rtl="0" algn="l">
              <a:lnSpc>
                <a:spcPct val="115000"/>
              </a:lnSpc>
              <a:spcBef>
                <a:spcPts val="0"/>
              </a:spcBef>
              <a:spcAft>
                <a:spcPts val="0"/>
              </a:spcAft>
              <a:buNone/>
            </a:pPr>
            <a:r>
              <a:t/>
            </a:r>
            <a:endParaRPr sz="2000">
              <a:highlight>
                <a:srgbClr val="FBFBFB"/>
              </a:highlight>
            </a:endParaRPr>
          </a:p>
          <a:p>
            <a:pPr indent="-346075" lvl="0" marL="457200" rtl="0" algn="l">
              <a:lnSpc>
                <a:spcPct val="115000"/>
              </a:lnSpc>
              <a:spcBef>
                <a:spcPts val="0"/>
              </a:spcBef>
              <a:spcAft>
                <a:spcPts val="0"/>
              </a:spcAft>
              <a:buClr>
                <a:schemeClr val="dk1"/>
              </a:buClr>
              <a:buSzPts val="1850"/>
              <a:buChar char="●"/>
            </a:pPr>
            <a:r>
              <a:rPr lang="en-US" sz="1850">
                <a:highlight>
                  <a:srgbClr val="FFFFFF"/>
                </a:highlight>
              </a:rPr>
              <a:t>With LSTM Network, we have created a basic model that is able to forecast to a certain extent. Even though the model is not perfect, we have one that can approximate to the past data pretty well. But for new data, we would require more parameter tuning.</a:t>
            </a:r>
            <a:endParaRPr sz="1850">
              <a:highlight>
                <a:srgbClr val="FFFFFF"/>
              </a:highlight>
            </a:endParaRPr>
          </a:p>
        </p:txBody>
      </p:sp>
      <p:pic>
        <p:nvPicPr>
          <p:cNvPr id="553" name="Google Shape;553;gf4d6adce63_1_0"/>
          <p:cNvPicPr preferRelativeResize="0"/>
          <p:nvPr/>
        </p:nvPicPr>
        <p:blipFill>
          <a:blip r:embed="rId3">
            <a:alphaModFix/>
          </a:blip>
          <a:stretch>
            <a:fillRect/>
          </a:stretch>
        </p:blipFill>
        <p:spPr>
          <a:xfrm>
            <a:off x="1117384" y="0"/>
            <a:ext cx="1274491" cy="125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10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1000"/>
                                        <p:tgtEl>
                                          <p:spTgt spid="5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animEffect filter="fade" transition="in">
                                      <p:cBhvr>
                                        <p:cTn dur="1000"/>
                                        <p:tgtEl>
                                          <p:spTgt spid="5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animEffect filter="fade" transition="in">
                                      <p:cBhvr>
                                        <p:cTn dur="1000"/>
                                        <p:tgtEl>
                                          <p:spTgt spid="5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animEffect filter="fade" transition="in">
                                      <p:cBhvr>
                                        <p:cTn dur="1000"/>
                                        <p:tgtEl>
                                          <p:spTgt spid="5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animEffect filter="fade" transition="in">
                                      <p:cBhvr>
                                        <p:cTn dur="1000"/>
                                        <p:tgtEl>
                                          <p:spTgt spid="5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Stock Market</a:t>
            </a:r>
            <a:endParaRPr/>
          </a:p>
        </p:txBody>
      </p:sp>
      <p:sp>
        <p:nvSpPr>
          <p:cNvPr id="146" name="Google Shape;146;p6"/>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lnSpcReduction="20000"/>
          </a:bodyPr>
          <a:lstStyle/>
          <a:p>
            <a:pPr indent="-218440" lvl="0" marL="182880" rtl="0" algn="l">
              <a:lnSpc>
                <a:spcPct val="95000"/>
              </a:lnSpc>
              <a:spcBef>
                <a:spcPts val="0"/>
              </a:spcBef>
              <a:spcAft>
                <a:spcPts val="0"/>
              </a:spcAft>
              <a:buSzPts val="2000"/>
              <a:buFont typeface="Century Schoolbook"/>
              <a:buChar char="•"/>
            </a:pPr>
            <a:r>
              <a:rPr lang="en-US" sz="2000"/>
              <a:t>Stock Market Index</a:t>
            </a:r>
            <a:endParaRPr sz="2000"/>
          </a:p>
          <a:p>
            <a:pPr indent="-208280" lvl="1" marL="457200" rtl="0" algn="l">
              <a:lnSpc>
                <a:spcPct val="90000"/>
              </a:lnSpc>
              <a:spcBef>
                <a:spcPts val="500"/>
              </a:spcBef>
              <a:spcAft>
                <a:spcPts val="0"/>
              </a:spcAft>
              <a:buSzPts val="2000"/>
              <a:buChar char="●"/>
            </a:pPr>
            <a:r>
              <a:rPr lang="en-US" sz="2000"/>
              <a:t>Used to measure performance</a:t>
            </a:r>
            <a:endParaRPr sz="2000"/>
          </a:p>
          <a:p>
            <a:pPr indent="0" lvl="0" marL="0" rtl="0" algn="l">
              <a:lnSpc>
                <a:spcPct val="90000"/>
              </a:lnSpc>
              <a:spcBef>
                <a:spcPts val="500"/>
              </a:spcBef>
              <a:spcAft>
                <a:spcPts val="0"/>
              </a:spcAft>
              <a:buNone/>
            </a:pPr>
            <a:r>
              <a:t/>
            </a:r>
            <a:endParaRPr sz="2000"/>
          </a:p>
          <a:p>
            <a:pPr indent="-208280" lvl="1" marL="457200" rtl="0" algn="l">
              <a:lnSpc>
                <a:spcPct val="90000"/>
              </a:lnSpc>
              <a:spcBef>
                <a:spcPts val="600"/>
              </a:spcBef>
              <a:spcAft>
                <a:spcPts val="0"/>
              </a:spcAft>
              <a:buSzPts val="2000"/>
              <a:buChar char="●"/>
            </a:pPr>
            <a:r>
              <a:rPr lang="en-US" sz="2000"/>
              <a:t>Top 3 US Stock Market Indexes:</a:t>
            </a:r>
            <a:endParaRPr sz="2000"/>
          </a:p>
          <a:p>
            <a:pPr indent="-195579" lvl="2" marL="731520" rtl="0" algn="l">
              <a:lnSpc>
                <a:spcPct val="90000"/>
              </a:lnSpc>
              <a:spcBef>
                <a:spcPts val="600"/>
              </a:spcBef>
              <a:spcAft>
                <a:spcPts val="0"/>
              </a:spcAft>
              <a:buSzPts val="1600"/>
              <a:buChar char="●"/>
            </a:pPr>
            <a:r>
              <a:rPr lang="en-US" sz="1600"/>
              <a:t>National Association of Securities Dealers Automated Quotations </a:t>
            </a:r>
            <a:r>
              <a:rPr lang="en-US" sz="2000"/>
              <a:t>(NASDAQ)</a:t>
            </a:r>
            <a:endParaRPr sz="2000"/>
          </a:p>
          <a:p>
            <a:pPr indent="-220979" lvl="2" marL="731520" rtl="0" algn="l">
              <a:lnSpc>
                <a:spcPct val="90000"/>
              </a:lnSpc>
              <a:spcBef>
                <a:spcPts val="600"/>
              </a:spcBef>
              <a:spcAft>
                <a:spcPts val="0"/>
              </a:spcAft>
              <a:buSzPts val="2000"/>
              <a:buChar char="●"/>
            </a:pPr>
            <a:r>
              <a:rPr lang="en-US" sz="2000"/>
              <a:t>Dow Jones Industrial Average (Dow)</a:t>
            </a:r>
            <a:endParaRPr sz="2000"/>
          </a:p>
          <a:p>
            <a:pPr indent="-220979" lvl="2" marL="731520" rtl="0" algn="l">
              <a:lnSpc>
                <a:spcPct val="90000"/>
              </a:lnSpc>
              <a:spcBef>
                <a:spcPts val="600"/>
              </a:spcBef>
              <a:spcAft>
                <a:spcPts val="0"/>
              </a:spcAft>
              <a:buSzPts val="2000"/>
              <a:buChar char="●"/>
            </a:pPr>
            <a:r>
              <a:rPr lang="en-US" sz="2000"/>
              <a:t>Standards and Poor’s 500 (S&amp;P 500) </a:t>
            </a:r>
            <a:endParaRPr sz="2000"/>
          </a:p>
          <a:p>
            <a:pPr indent="0" lvl="0" marL="0" rtl="0" algn="l">
              <a:lnSpc>
                <a:spcPct val="90000"/>
              </a:lnSpc>
              <a:spcBef>
                <a:spcPts val="600"/>
              </a:spcBef>
              <a:spcAft>
                <a:spcPts val="0"/>
              </a:spcAft>
              <a:buNone/>
            </a:pPr>
            <a:r>
              <a:t/>
            </a:r>
            <a:endParaRPr sz="2000"/>
          </a:p>
          <a:p>
            <a:pPr indent="-208280" lvl="1" marL="457200" rtl="0" algn="l">
              <a:lnSpc>
                <a:spcPct val="90000"/>
              </a:lnSpc>
              <a:spcBef>
                <a:spcPts val="600"/>
              </a:spcBef>
              <a:spcAft>
                <a:spcPts val="0"/>
              </a:spcAft>
              <a:buSzPts val="2000"/>
              <a:buChar char="●"/>
            </a:pPr>
            <a:r>
              <a:rPr lang="en-US" sz="2000"/>
              <a:t>Observation: </a:t>
            </a:r>
            <a:r>
              <a:rPr lang="en-US" sz="1800"/>
              <a:t>S&amp;P 500 Adjusted Closing Price from 9/3/2019 to 9/17/2021</a:t>
            </a:r>
            <a:endParaRPr sz="1800"/>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animEffect filter="fade" transition="in">
                                      <p:cBhvr>
                                        <p:cTn dur="1000"/>
                                        <p:tgtEl>
                                          <p:spTgt spid="1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animEffect filter="fade" transition="in">
                                      <p:cBhvr>
                                        <p:cTn dur="1000"/>
                                        <p:tgtEl>
                                          <p:spTgt spid="1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7" st="7"/>
                                            </p:txEl>
                                          </p:spTgt>
                                        </p:tgtEl>
                                        <p:attrNameLst>
                                          <p:attrName>style.visibility</p:attrName>
                                        </p:attrNameLst>
                                      </p:cBhvr>
                                      <p:to>
                                        <p:strVal val="visible"/>
                                      </p:to>
                                    </p:set>
                                    <p:animEffect filter="fade" transition="in">
                                      <p:cBhvr>
                                        <p:cTn dur="1000"/>
                                        <p:tgtEl>
                                          <p:spTgt spid="14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8" st="8"/>
                                            </p:txEl>
                                          </p:spTgt>
                                        </p:tgtEl>
                                        <p:attrNameLst>
                                          <p:attrName>style.visibility</p:attrName>
                                        </p:attrNameLst>
                                      </p:cBhvr>
                                      <p:to>
                                        <p:strVal val="visible"/>
                                      </p:to>
                                    </p:set>
                                    <p:animEffect filter="fade" transition="in">
                                      <p:cBhvr>
                                        <p:cTn dur="1000"/>
                                        <p:tgtEl>
                                          <p:spTgt spid="14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9" st="9"/>
                                            </p:txEl>
                                          </p:spTgt>
                                        </p:tgtEl>
                                        <p:attrNameLst>
                                          <p:attrName>style.visibility</p:attrName>
                                        </p:attrNameLst>
                                      </p:cBhvr>
                                      <p:to>
                                        <p:strVal val="visible"/>
                                      </p:to>
                                    </p:set>
                                    <p:animEffect filter="fade" transition="in">
                                      <p:cBhvr>
                                        <p:cTn dur="1000"/>
                                        <p:tgtEl>
                                          <p:spTgt spid="14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0" st="10"/>
                                            </p:txEl>
                                          </p:spTgt>
                                        </p:tgtEl>
                                        <p:attrNameLst>
                                          <p:attrName>style.visibility</p:attrName>
                                        </p:attrNameLst>
                                      </p:cBhvr>
                                      <p:to>
                                        <p:strVal val="visible"/>
                                      </p:to>
                                    </p:set>
                                    <p:animEffect filter="fade" transition="in">
                                      <p:cBhvr>
                                        <p:cTn dur="1000"/>
                                        <p:tgtEl>
                                          <p:spTgt spid="14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1" st="11"/>
                                            </p:txEl>
                                          </p:spTgt>
                                        </p:tgtEl>
                                        <p:attrNameLst>
                                          <p:attrName>style.visibility</p:attrName>
                                        </p:attrNameLst>
                                      </p:cBhvr>
                                      <p:to>
                                        <p:strVal val="visible"/>
                                      </p:to>
                                    </p:set>
                                    <p:animEffect filter="fade" transition="in">
                                      <p:cBhvr>
                                        <p:cTn dur="1000"/>
                                        <p:tgtEl>
                                          <p:spTgt spid="14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2" st="12"/>
                                            </p:txEl>
                                          </p:spTgt>
                                        </p:tgtEl>
                                        <p:attrNameLst>
                                          <p:attrName>style.visibility</p:attrName>
                                        </p:attrNameLst>
                                      </p:cBhvr>
                                      <p:to>
                                        <p:strVal val="visible"/>
                                      </p:to>
                                    </p:set>
                                    <p:animEffect filter="fade" transition="in">
                                      <p:cBhvr>
                                        <p:cTn dur="1000"/>
                                        <p:tgtEl>
                                          <p:spTgt spid="14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3" st="13"/>
                                            </p:txEl>
                                          </p:spTgt>
                                        </p:tgtEl>
                                        <p:attrNameLst>
                                          <p:attrName>style.visibility</p:attrName>
                                        </p:attrNameLst>
                                      </p:cBhvr>
                                      <p:to>
                                        <p:strVal val="visible"/>
                                      </p:to>
                                    </p:set>
                                    <p:animEffect filter="fade" transition="in">
                                      <p:cBhvr>
                                        <p:cTn dur="1000"/>
                                        <p:tgtEl>
                                          <p:spTgt spid="14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4" st="14"/>
                                            </p:txEl>
                                          </p:spTgt>
                                        </p:tgtEl>
                                        <p:attrNameLst>
                                          <p:attrName>style.visibility</p:attrName>
                                        </p:attrNameLst>
                                      </p:cBhvr>
                                      <p:to>
                                        <p:strVal val="visible"/>
                                      </p:to>
                                    </p:set>
                                    <p:animEffect filter="fade" transition="in">
                                      <p:cBhvr>
                                        <p:cTn dur="1000"/>
                                        <p:tgtEl>
                                          <p:spTgt spid="146">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ph type="title"/>
          </p:nvPr>
        </p:nvSpPr>
        <p:spPr>
          <a:xfrm>
            <a:off x="3699950" y="271525"/>
            <a:ext cx="72354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en-US"/>
              <a:t> Historic Performance</a:t>
            </a:r>
            <a:endParaRPr/>
          </a:p>
        </p:txBody>
      </p:sp>
      <p:pic>
        <p:nvPicPr>
          <p:cNvPr id="152" name="Google Shape;152;p7"/>
          <p:cNvPicPr preferRelativeResize="0"/>
          <p:nvPr/>
        </p:nvPicPr>
        <p:blipFill>
          <a:blip r:embed="rId3">
            <a:alphaModFix/>
          </a:blip>
          <a:stretch>
            <a:fillRect/>
          </a:stretch>
        </p:blipFill>
        <p:spPr>
          <a:xfrm>
            <a:off x="1173825" y="454450"/>
            <a:ext cx="2526125" cy="1325700"/>
          </a:xfrm>
          <a:prstGeom prst="rect">
            <a:avLst/>
          </a:prstGeom>
          <a:noFill/>
          <a:ln>
            <a:noFill/>
          </a:ln>
        </p:spPr>
      </p:pic>
      <p:pic>
        <p:nvPicPr>
          <p:cNvPr id="153" name="Google Shape;153;p7"/>
          <p:cNvPicPr preferRelativeResize="0"/>
          <p:nvPr/>
        </p:nvPicPr>
        <p:blipFill>
          <a:blip r:embed="rId4">
            <a:alphaModFix/>
          </a:blip>
          <a:stretch>
            <a:fillRect/>
          </a:stretch>
        </p:blipFill>
        <p:spPr>
          <a:xfrm>
            <a:off x="943250" y="1710900"/>
            <a:ext cx="9848299" cy="4978175"/>
          </a:xfrm>
          <a:prstGeom prst="rect">
            <a:avLst/>
          </a:prstGeom>
          <a:noFill/>
          <a:ln>
            <a:noFill/>
          </a:ln>
        </p:spPr>
      </p:pic>
      <p:sp>
        <p:nvSpPr>
          <p:cNvPr id="154" name="Google Shape;154;p7"/>
          <p:cNvSpPr txBox="1"/>
          <p:nvPr/>
        </p:nvSpPr>
        <p:spPr>
          <a:xfrm>
            <a:off x="1702075" y="5056750"/>
            <a:ext cx="7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2906</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9/3/19</a:t>
            </a:r>
            <a:endParaRPr>
              <a:latin typeface="Century Schoolbook"/>
              <a:ea typeface="Century Schoolbook"/>
              <a:cs typeface="Century Schoolbook"/>
              <a:sym typeface="Century Schoolbook"/>
            </a:endParaRPr>
          </a:p>
        </p:txBody>
      </p:sp>
      <p:sp>
        <p:nvSpPr>
          <p:cNvPr id="155" name="Google Shape;155;p7"/>
          <p:cNvSpPr txBox="1"/>
          <p:nvPr/>
        </p:nvSpPr>
        <p:spPr>
          <a:xfrm>
            <a:off x="3453800" y="3453800"/>
            <a:ext cx="8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3386</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2/19/20</a:t>
            </a:r>
            <a:endParaRPr>
              <a:latin typeface="Century Schoolbook"/>
              <a:ea typeface="Century Schoolbook"/>
              <a:cs typeface="Century Schoolbook"/>
              <a:sym typeface="Century Schoolbook"/>
            </a:endParaRPr>
          </a:p>
        </p:txBody>
      </p:sp>
      <p:sp>
        <p:nvSpPr>
          <p:cNvPr id="156" name="Google Shape;156;p7"/>
          <p:cNvSpPr txBox="1"/>
          <p:nvPr/>
        </p:nvSpPr>
        <p:spPr>
          <a:xfrm>
            <a:off x="4213950" y="5672350"/>
            <a:ext cx="8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2237</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3/23/20</a:t>
            </a:r>
            <a:endParaRPr>
              <a:latin typeface="Century Schoolbook"/>
              <a:ea typeface="Century Schoolbook"/>
              <a:cs typeface="Century Schoolbook"/>
              <a:sym typeface="Century Schoolbook"/>
            </a:endParaRPr>
          </a:p>
        </p:txBody>
      </p:sp>
      <p:sp>
        <p:nvSpPr>
          <p:cNvPr id="157" name="Google Shape;157;p7"/>
          <p:cNvSpPr txBox="1"/>
          <p:nvPr/>
        </p:nvSpPr>
        <p:spPr>
          <a:xfrm>
            <a:off x="4808875" y="3453800"/>
            <a:ext cx="8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3389</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8/18/20</a:t>
            </a:r>
            <a:endParaRPr>
              <a:latin typeface="Century Schoolbook"/>
              <a:ea typeface="Century Schoolbook"/>
              <a:cs typeface="Century Schoolbook"/>
              <a:sym typeface="Century Schoolbook"/>
            </a:endParaRPr>
          </a:p>
        </p:txBody>
      </p:sp>
      <p:sp>
        <p:nvSpPr>
          <p:cNvPr id="158" name="Google Shape;158;p7"/>
          <p:cNvSpPr txBox="1"/>
          <p:nvPr/>
        </p:nvSpPr>
        <p:spPr>
          <a:xfrm>
            <a:off x="9502075" y="2462275"/>
            <a:ext cx="8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4432</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9/17/21</a:t>
            </a:r>
            <a:endParaRPr>
              <a:latin typeface="Century Schoolbook"/>
              <a:ea typeface="Century Schoolbook"/>
              <a:cs typeface="Century Schoolbook"/>
              <a:sym typeface="Century Schoolboo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Stock Market</a:t>
            </a:r>
            <a:endParaRPr/>
          </a:p>
        </p:txBody>
      </p:sp>
      <p:sp>
        <p:nvSpPr>
          <p:cNvPr id="164" name="Google Shape;164;p8"/>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440"/>
              <a:buChar char="•"/>
            </a:pPr>
            <a:r>
              <a:rPr lang="en-US"/>
              <a:t>Stock Market Sectors</a:t>
            </a:r>
            <a:endParaRPr/>
          </a:p>
          <a:p>
            <a:pPr indent="-182880" lvl="1" marL="457200" rtl="0" algn="l">
              <a:lnSpc>
                <a:spcPct val="90000"/>
              </a:lnSpc>
              <a:spcBef>
                <a:spcPts val="500"/>
              </a:spcBef>
              <a:spcAft>
                <a:spcPts val="0"/>
              </a:spcAft>
              <a:buSzPts val="1600"/>
              <a:buChar char="●"/>
            </a:pPr>
            <a:r>
              <a:rPr lang="en-US"/>
              <a:t>Stocks that are common with each other due to being in similar industries</a:t>
            </a:r>
            <a:endParaRPr/>
          </a:p>
          <a:p>
            <a:pPr indent="0" lvl="0" marL="457200" rtl="0" algn="l">
              <a:lnSpc>
                <a:spcPct val="90000"/>
              </a:lnSpc>
              <a:spcBef>
                <a:spcPts val="500"/>
              </a:spcBef>
              <a:spcAft>
                <a:spcPts val="0"/>
              </a:spcAft>
              <a:buNone/>
            </a:pPr>
            <a:r>
              <a:t/>
            </a:r>
            <a:endParaRPr/>
          </a:p>
          <a:p>
            <a:pPr indent="-182880" lvl="1" marL="457200" rtl="0" algn="l">
              <a:lnSpc>
                <a:spcPct val="90000"/>
              </a:lnSpc>
              <a:spcBef>
                <a:spcPts val="600"/>
              </a:spcBef>
              <a:spcAft>
                <a:spcPts val="0"/>
              </a:spcAft>
              <a:buSzPts val="1600"/>
              <a:buChar char="●"/>
            </a:pPr>
            <a:r>
              <a:rPr lang="en-US"/>
              <a:t>11 different stock market sectors, according the Global Industry Classification Standard (GICS)</a:t>
            </a:r>
            <a:endParaRPr/>
          </a:p>
          <a:p>
            <a:pPr indent="0" lvl="0" marL="457200" rtl="0" algn="l">
              <a:lnSpc>
                <a:spcPct val="90000"/>
              </a:lnSpc>
              <a:spcBef>
                <a:spcPts val="600"/>
              </a:spcBef>
              <a:spcAft>
                <a:spcPts val="0"/>
              </a:spcAft>
              <a:buNone/>
            </a:pPr>
            <a:r>
              <a:t/>
            </a:r>
            <a:endParaRPr/>
          </a:p>
          <a:p>
            <a:pPr indent="-182880" lvl="1" marL="457200" rtl="0" algn="l">
              <a:lnSpc>
                <a:spcPct val="90000"/>
              </a:lnSpc>
              <a:spcBef>
                <a:spcPts val="600"/>
              </a:spcBef>
              <a:spcAft>
                <a:spcPts val="0"/>
              </a:spcAft>
              <a:buSzPts val="1600"/>
              <a:buChar char="●"/>
            </a:pPr>
            <a:r>
              <a:rPr lang="en-US"/>
              <a:t>Sector exchange-traded fund (ETF)</a:t>
            </a:r>
            <a:r>
              <a:rPr lang="en-US">
                <a:solidFill>
                  <a:srgbClr val="111111"/>
                </a:solidFill>
              </a:rPr>
              <a:t> -</a:t>
            </a:r>
            <a:r>
              <a:rPr i="0" lang="en-US">
                <a:solidFill>
                  <a:srgbClr val="111111"/>
                </a:solidFill>
              </a:rPr>
              <a:t> invests specifically in the stocks and securities of a particular industry/sector</a:t>
            </a:r>
            <a:endParaRPr i="0">
              <a:solidFill>
                <a:srgbClr val="111111"/>
              </a:solidFill>
            </a:endParaRPr>
          </a:p>
          <a:p>
            <a:pPr indent="0" lvl="0" marL="457200" rtl="0" algn="l">
              <a:lnSpc>
                <a:spcPct val="90000"/>
              </a:lnSpc>
              <a:spcBef>
                <a:spcPts val="600"/>
              </a:spcBef>
              <a:spcAft>
                <a:spcPts val="0"/>
              </a:spcAft>
              <a:buNone/>
            </a:pPr>
            <a:r>
              <a:t/>
            </a:r>
            <a:endParaRPr>
              <a:solidFill>
                <a:srgbClr val="111111"/>
              </a:solidFill>
              <a:latin typeface="Source Sans Pro"/>
              <a:ea typeface="Source Sans Pro"/>
              <a:cs typeface="Source Sans Pro"/>
              <a:sym typeface="Source Sans Pro"/>
            </a:endParaRPr>
          </a:p>
          <a:p>
            <a:pPr indent="-182880" lvl="1" marL="457200" rtl="0" algn="l">
              <a:lnSpc>
                <a:spcPct val="90000"/>
              </a:lnSpc>
              <a:spcBef>
                <a:spcPts val="600"/>
              </a:spcBef>
              <a:spcAft>
                <a:spcPts val="0"/>
              </a:spcAft>
              <a:buSzPts val="1600"/>
              <a:buFont typeface="Century Schoolbook"/>
              <a:buChar char="●"/>
            </a:pPr>
            <a:r>
              <a:rPr lang="en-US">
                <a:solidFill>
                  <a:srgbClr val="111111"/>
                </a:solidFill>
              </a:rPr>
              <a:t>Observation: 11 ETFs Adjusted Closing Price from 9/3/2019 to 9/17/2021</a:t>
            </a:r>
            <a:endParaRPr i="0">
              <a:solidFill>
                <a:srgbClr val="111111"/>
              </a:solidFill>
            </a:endParaRPr>
          </a:p>
          <a:p>
            <a:pPr indent="-81279" lvl="1" marL="457200" rtl="0" algn="l">
              <a:lnSpc>
                <a:spcPct val="90000"/>
              </a:lnSpc>
              <a:spcBef>
                <a:spcPts val="600"/>
              </a:spcBef>
              <a:spcAft>
                <a:spcPts val="0"/>
              </a:spcAft>
              <a:buSzPts val="1600"/>
              <a:buNone/>
            </a:pPr>
            <a:r>
              <a:t/>
            </a:r>
            <a:endParaRPr/>
          </a:p>
          <a:p>
            <a:pPr indent="-81279" lvl="1" marL="457200" rtl="0" algn="l">
              <a:lnSpc>
                <a:spcPct val="90000"/>
              </a:lnSpc>
              <a:spcBef>
                <a:spcPts val="600"/>
              </a:spcBef>
              <a:spcAft>
                <a:spcPts val="0"/>
              </a:spcAft>
              <a:buSzPts val="1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10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animEffect filter="fade" transition="in">
                                      <p:cBhvr>
                                        <p:cTn dur="1000"/>
                                        <p:tgtEl>
                                          <p:spTgt spid="16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1261875" y="365754"/>
            <a:ext cx="9692700" cy="792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en-US"/>
              <a:t>Stock Market Sectors</a:t>
            </a:r>
            <a:endParaRPr/>
          </a:p>
        </p:txBody>
      </p:sp>
      <p:pic>
        <p:nvPicPr>
          <p:cNvPr id="170" name="Google Shape;170;p9"/>
          <p:cNvPicPr preferRelativeResize="0"/>
          <p:nvPr/>
        </p:nvPicPr>
        <p:blipFill>
          <a:blip r:embed="rId3">
            <a:alphaModFix/>
          </a:blip>
          <a:stretch>
            <a:fillRect/>
          </a:stretch>
        </p:blipFill>
        <p:spPr>
          <a:xfrm>
            <a:off x="1673013" y="1228424"/>
            <a:ext cx="8870425" cy="5043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2021-09-25T19:21:30Z</dcterms:created>
  <dc:creator>GTennVTC@yahoo.com</dc:creator>
</cp:coreProperties>
</file>